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99" r:id="rId2"/>
    <p:sldId id="257" r:id="rId3"/>
    <p:sldId id="258" r:id="rId4"/>
    <p:sldId id="259" r:id="rId5"/>
    <p:sldId id="316" r:id="rId6"/>
    <p:sldId id="319" r:id="rId7"/>
    <p:sldId id="261" r:id="rId8"/>
    <p:sldId id="262" r:id="rId9"/>
    <p:sldId id="263" r:id="rId10"/>
    <p:sldId id="317" r:id="rId11"/>
    <p:sldId id="311" r:id="rId12"/>
    <p:sldId id="320" r:id="rId13"/>
    <p:sldId id="264" r:id="rId14"/>
    <p:sldId id="325" r:id="rId15"/>
    <p:sldId id="326" r:id="rId16"/>
    <p:sldId id="327" r:id="rId17"/>
    <p:sldId id="726" r:id="rId18"/>
    <p:sldId id="732" r:id="rId19"/>
    <p:sldId id="733" r:id="rId20"/>
    <p:sldId id="734" r:id="rId21"/>
    <p:sldId id="729" r:id="rId22"/>
    <p:sldId id="32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727" r:id="rId31"/>
    <p:sldId id="273" r:id="rId32"/>
    <p:sldId id="272" r:id="rId33"/>
    <p:sldId id="728" r:id="rId34"/>
    <p:sldId id="275" r:id="rId35"/>
    <p:sldId id="321" r:id="rId36"/>
    <p:sldId id="278" r:id="rId37"/>
    <p:sldId id="279" r:id="rId38"/>
    <p:sldId id="276" r:id="rId39"/>
    <p:sldId id="277" r:id="rId40"/>
    <p:sldId id="322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9" r:id="rId50"/>
    <p:sldId id="291" r:id="rId51"/>
    <p:sldId id="323" r:id="rId52"/>
    <p:sldId id="292" r:id="rId53"/>
    <p:sldId id="730" r:id="rId54"/>
    <p:sldId id="294" r:id="rId55"/>
    <p:sldId id="295" r:id="rId56"/>
    <p:sldId id="298" r:id="rId57"/>
    <p:sldId id="296" r:id="rId5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92" d="100"/>
          <a:sy n="92" d="100"/>
        </p:scale>
        <p:origin x="794" y="4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2812F-5CD7-4E84-B4EF-3463DA9B21F2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8E84C-23AE-4DB9-9A77-B25A1E66C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79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0A911-A420-164C-21B8-5DA6EDD41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029494-CB87-F0F4-4720-D09FB67E8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38187-6815-BB6A-12B9-FDEE7A3C7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1FA5-831C-7DA7-444B-CAFDEBDCB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E84C-23AE-4DB9-9A77-B25A1E66C6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47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66D9B-E589-0135-85EC-EFC1F7296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2AC6C2-B9CD-D844-DA95-A91748DB6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2D4B5-7632-BEA9-729D-3848FDC5C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C9DCA-E3DC-3A2C-C274-43A70FE9CD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E84C-23AE-4DB9-9A77-B25A1E66C6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7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A6418-06BB-18BD-A82B-9423EF0B9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E08751-3E43-AEFC-7F53-7759368B3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27F428-0663-032F-64BD-23974F182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D62B9-BBD3-28DC-C698-F2D02B5840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E84C-23AE-4DB9-9A77-B25A1E66C6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40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ED299-6C7A-B5A9-6ADC-9BD871F0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C63956-A9E7-58D1-5547-8794C6AB3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93E1DF-C896-4B7D-E28C-8D49DEE14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CCB0B-AF8B-DBF3-962B-DB9110531A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E84C-23AE-4DB9-9A77-B25A1E66C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55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3489C-F2E5-190B-56E8-281FDD8D6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51E05-F9C6-AC86-8B30-F8BBCAE96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A8FAA8-BF8F-25DE-8224-A96722010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9377D-E412-AD6E-1BA3-00D97D2E4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E84C-23AE-4DB9-9A77-B25A1E66C6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64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578AC-8CF4-952A-F772-14AF60164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BBB166-5DA3-D7AE-DD57-B3C9E03829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3A5165-5CB3-C12A-6478-F291E87A1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98B71-B087-FB89-0B13-EDF6060BE2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30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68EB4-6072-FAD0-1904-8EBA96F18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ACAFDB-8A5C-7218-3406-19602F7CF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1A803E-D075-C5B4-193D-98C4D5119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47E42-B084-E41E-D6C4-115038ACA6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20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428C7-6C82-EF4A-26E6-D83EE222A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BA46D-233E-79F0-D22B-4DFDF911E4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D79ACF-C3ED-2151-2DCA-9AE83B34A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068D0-9A4D-50EE-FF15-D331C3F188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06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E84C-23AE-4DB9-9A77-B25A1E66C6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5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84560" y="1041170"/>
            <a:ext cx="8643938" cy="3967791"/>
          </a:xfrm>
          <a:prstGeom prst="rect">
            <a:avLst/>
          </a:prstGeom>
        </p:spPr>
        <p:txBody>
          <a:bodyPr/>
          <a:lstStyle>
            <a:lvl1pPr>
              <a:spcBef>
                <a:spcPts val="105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9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gallery/specialty_plots/radar_chart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Visualization of Large Complex Datasets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2025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Approaches to display of complex data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1105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Dimensionality reduction algorithms </a:t>
            </a:r>
            <a:r>
              <a:rPr lang="en-US" dirty="0"/>
              <a:t>can help effectively display complex data</a:t>
            </a:r>
          </a:p>
          <a:p>
            <a:pPr lvl="0"/>
            <a:r>
              <a:rPr lang="en-US" dirty="0"/>
              <a:t>Lower dimensional projection often easier to visualize </a:t>
            </a:r>
          </a:p>
          <a:p>
            <a:pPr lvl="0"/>
            <a:r>
              <a:rPr lang="en-US" b="1" dirty="0"/>
              <a:t>Interpretation is difficult </a:t>
            </a:r>
            <a:r>
              <a:rPr lang="en-US" dirty="0"/>
              <a:t>in terms of original variable space</a:t>
            </a:r>
          </a:p>
          <a:p>
            <a:pPr lvl="0"/>
            <a:r>
              <a:rPr lang="en-US" dirty="0"/>
              <a:t>We will not address these methods in this course, see CSCI E-108</a:t>
            </a:r>
          </a:p>
          <a:p>
            <a:pPr lvl="0"/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83442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Visualizing Large Complex Datasets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Important note!!  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 algn="ctr">
              <a:buNone/>
            </a:pPr>
            <a:r>
              <a:rPr lang="en-US" sz="2800" b="1" dirty="0">
                <a:solidFill>
                  <a:srgbClr val="C00000"/>
                </a:solidFill>
              </a:rPr>
              <a:t>I expect you to use the appropriate methodology for visualizing complex relationships in your project!!</a:t>
            </a:r>
            <a:endParaRPr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37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2D61A-720C-52D1-0875-52B39BE67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A39D-6E02-48E7-FF40-B2A50CCA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70983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Scalable Chart Types</a:t>
            </a:r>
          </a:p>
        </p:txBody>
      </p:sp>
    </p:spTree>
    <p:extLst>
      <p:ext uri="{BB962C8B-B14F-4D97-AF65-F5344CB8AC3E}">
        <p14:creationId xmlns:p14="http://schemas.microsoft.com/office/powerpoint/2010/main" val="3676583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Scalable Chart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Some chart types are inherently scalable</a:t>
            </a:r>
          </a:p>
          <a:p>
            <a:pPr lvl="0"/>
            <a:r>
              <a:rPr b="1" dirty="0"/>
              <a:t>Bar plots:</a:t>
            </a:r>
            <a:r>
              <a:rPr dirty="0"/>
              <a:t> Counts can be</a:t>
            </a:r>
            <a:r>
              <a:rPr lang="en-US" dirty="0"/>
              <a:t> efficiently</a:t>
            </a:r>
            <a:r>
              <a:rPr dirty="0"/>
              <a:t> computed; e.g. use map-reduce</a:t>
            </a:r>
          </a:p>
          <a:p>
            <a:pPr lvl="0"/>
            <a:r>
              <a:rPr b="1" dirty="0"/>
              <a:t>Histograms:</a:t>
            </a:r>
            <a:r>
              <a:rPr dirty="0"/>
              <a:t> Data is binned in parallel</a:t>
            </a:r>
          </a:p>
          <a:p>
            <a:pPr lvl="0"/>
            <a:r>
              <a:rPr b="1" dirty="0"/>
              <a:t>Box plots:</a:t>
            </a:r>
            <a:r>
              <a:rPr dirty="0"/>
              <a:t> Finding the quartiles is a scalable counting process</a:t>
            </a:r>
          </a:p>
          <a:p>
            <a:pPr lvl="0"/>
            <a:r>
              <a:rPr b="1" dirty="0"/>
              <a:t>KDE and violin plots:</a:t>
            </a:r>
            <a:r>
              <a:rPr dirty="0"/>
              <a:t> Similarly to the box plot, using kernel density estimation</a:t>
            </a:r>
            <a:endParaRPr lang="en-US" dirty="0"/>
          </a:p>
          <a:p>
            <a:pPr lvl="0"/>
            <a:r>
              <a:rPr lang="en-US" b="1" dirty="0"/>
              <a:t>Spider plots: </a:t>
            </a:r>
            <a:r>
              <a:rPr lang="en-US" dirty="0"/>
              <a:t>Projection of multiple factors and effects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3A166-0099-1D2C-9EF0-B5B672B2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86E-EB6F-25DD-3210-EEFA93B9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Bar Plots</a:t>
            </a:r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0288BA-8DA2-CC63-560E-C5E269336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333"/>
            <a:ext cx="3431894" cy="3749187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b="1" dirty="0"/>
              <a:t>Ordered bar plots </a:t>
            </a:r>
            <a:r>
              <a:rPr lang="en-US" dirty="0"/>
              <a:t>are effective for visualizing differences in counts</a:t>
            </a:r>
          </a:p>
          <a:p>
            <a:r>
              <a:rPr lang="en-US" dirty="0"/>
              <a:t>Human perception of bar length is good </a:t>
            </a:r>
          </a:p>
          <a:p>
            <a:r>
              <a:rPr lang="en-US" b="1" dirty="0"/>
              <a:t>Ordering by bar length </a:t>
            </a:r>
            <a:r>
              <a:rPr lang="en-US" dirty="0"/>
              <a:t>improves perception</a:t>
            </a:r>
          </a:p>
          <a:p>
            <a:r>
              <a:rPr lang="en-US" dirty="0"/>
              <a:t>Computing and displaying counts is highly scalable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640AE-656F-6A2B-6BAA-7023F2378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731" y="864522"/>
            <a:ext cx="4869269" cy="41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3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07740-7B7B-98E3-45AB-998E21210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47C98-7F11-29B0-1D8C-DFAF330F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Why Pie Charts Fail</a:t>
            </a:r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062815-6798-FB24-88F3-7E461BDDF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333"/>
            <a:ext cx="3431894" cy="3691957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b="1" dirty="0"/>
              <a:t>Pie charts are not effective</a:t>
            </a:r>
            <a:r>
              <a:rPr lang="en-US" dirty="0"/>
              <a:t> for visualizing differences in counts</a:t>
            </a:r>
          </a:p>
          <a:p>
            <a:r>
              <a:rPr lang="en-US" dirty="0"/>
              <a:t>Human perception of angle and area is poor</a:t>
            </a:r>
          </a:p>
          <a:p>
            <a:r>
              <a:rPr lang="en-US" dirty="0"/>
              <a:t>Cannot </a:t>
            </a:r>
            <a:r>
              <a:rPr lang="en-US" dirty="0" err="1"/>
              <a:t>preceve</a:t>
            </a:r>
            <a:r>
              <a:rPr lang="en-US" dirty="0"/>
              <a:t> differences between counts</a:t>
            </a:r>
          </a:p>
          <a:p>
            <a:r>
              <a:rPr lang="en-US" b="1" dirty="0">
                <a:solidFill>
                  <a:srgbClr val="C00000"/>
                </a:solidFill>
              </a:rPr>
              <a:t>Use an ordered bar plot!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0A707-21F1-C165-F7AC-ED1F4FDB4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966" y="1241395"/>
            <a:ext cx="5302034" cy="36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3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7FC5D-3561-99E9-7325-B6E9E8FAD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4ECD-229A-5A05-DAF9-42D8416F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Box Plots Useful for Comparing Distributions</a:t>
            </a:r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4F3C90-734F-1332-D8CD-AC52B3113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686800" cy="189714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Boxplots show the quantiles of distributions of numeric variables </a:t>
            </a:r>
          </a:p>
          <a:p>
            <a:r>
              <a:rPr lang="en-US" dirty="0"/>
              <a:t>Box plots are not an alternative to histograms or density plots</a:t>
            </a:r>
          </a:p>
          <a:p>
            <a:r>
              <a:rPr lang="en-US" dirty="0"/>
              <a:t>Computing and displaying quantiles is highly scalable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See Chapter 3 – Exploratory Data Analysis for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D3649-C85E-CE23-D026-F1C21FE1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6" y="2960370"/>
            <a:ext cx="4663440" cy="2103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D5BF9-E365-D0FD-047B-97703D178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09" y="2485504"/>
            <a:ext cx="3334125" cy="26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1B026-EAA5-CA93-16EC-61DA8B90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6CF1-3D11-CD23-EAD6-0823C218E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0475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Kernel Density Plots</a:t>
            </a:r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6EC853-2B95-8E30-7998-09F5A5518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854" y="674610"/>
            <a:ext cx="8686800" cy="705304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200" b="1" dirty="0"/>
              <a:t>Kernel density estimation (KDE) </a:t>
            </a:r>
            <a:r>
              <a:rPr lang="en-US" sz="2200" dirty="0"/>
              <a:t>plots show the distributions of numeric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2C11B-8A48-D69A-DC34-6F88EE26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076" y="1772801"/>
            <a:ext cx="4672577" cy="243296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9309C3-0D70-D343-BFE1-5E85744F9637}"/>
              </a:ext>
            </a:extLst>
          </p:cNvPr>
          <p:cNvSpPr txBox="1">
            <a:spLocks/>
          </p:cNvSpPr>
          <p:nvPr/>
        </p:nvSpPr>
        <p:spPr>
          <a:xfrm>
            <a:off x="5108171" y="4286331"/>
            <a:ext cx="3861261" cy="486774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dirty="0">
                <a:latin typeface="+mn-lt"/>
              </a:rPr>
              <a:t>Density is measured by local regression with a Gaussian kernel</a:t>
            </a:r>
          </a:p>
          <a:p>
            <a:pPr lvl="1" algn="ctr"/>
            <a:endParaRPr lang="en-US" sz="1800" dirty="0">
              <a:latin typeface="+mn-lt"/>
            </a:endParaRPr>
          </a:p>
          <a:p>
            <a:pPr marL="0" indent="0" algn="ctr">
              <a:buNone/>
            </a:pPr>
            <a:endParaRPr lang="en-US" sz="21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56292-6D8B-95FA-91D7-0BB3F15475E6}"/>
              </a:ext>
            </a:extLst>
          </p:cNvPr>
          <p:cNvSpPr txBox="1">
            <a:spLocks/>
          </p:cNvSpPr>
          <p:nvPr/>
        </p:nvSpPr>
        <p:spPr>
          <a:xfrm>
            <a:off x="473826" y="1457845"/>
            <a:ext cx="3994266" cy="3554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KDE plots are an alternative or addition to histograms</a:t>
            </a:r>
          </a:p>
          <a:p>
            <a:r>
              <a:rPr lang="en-US" sz="2200" dirty="0"/>
              <a:t>Density computed by local regression using a kernel</a:t>
            </a:r>
          </a:p>
          <a:p>
            <a:r>
              <a:rPr lang="en-US" sz="2200" dirty="0"/>
              <a:t>Kernel is moved over the observations to find density</a:t>
            </a:r>
          </a:p>
          <a:p>
            <a:r>
              <a:rPr lang="en-US" sz="2200" dirty="0"/>
              <a:t>Computing and displaying KDEs is highly scalable </a:t>
            </a:r>
          </a:p>
          <a:p>
            <a:pPr marL="0" indent="0">
              <a:buFont typeface="Arial"/>
              <a:buNone/>
            </a:pPr>
            <a:r>
              <a:rPr lang="en-US" sz="1400" dirty="0">
                <a:solidFill>
                  <a:schemeClr val="tx2"/>
                </a:solidFill>
              </a:rPr>
              <a:t>See Chapter 3 – Exploratory Data Analysis for examples</a:t>
            </a:r>
          </a:p>
        </p:txBody>
      </p:sp>
    </p:spTree>
    <p:extLst>
      <p:ext uri="{BB962C8B-B14F-4D97-AF65-F5344CB8AC3E}">
        <p14:creationId xmlns:p14="http://schemas.microsoft.com/office/powerpoint/2010/main" val="235124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09CAA-1A4E-92FA-A630-A7BCF8094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E18A-E291-6091-5065-207238779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0475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Kernel Density Plots</a:t>
            </a:r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89FF4C-36F2-5056-1E3E-07C0D453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854" y="674610"/>
            <a:ext cx="8686800" cy="705304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200" b="1" dirty="0"/>
              <a:t>Kernel density estimation (KDE) </a:t>
            </a:r>
            <a:r>
              <a:rPr lang="en-US" sz="2200" dirty="0"/>
              <a:t>plots show the distributions of numeric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8AABA-0EA6-6ABB-03C1-A435ECB1B871}"/>
              </a:ext>
            </a:extLst>
          </p:cNvPr>
          <p:cNvSpPr txBox="1">
            <a:spLocks/>
          </p:cNvSpPr>
          <p:nvPr/>
        </p:nvSpPr>
        <p:spPr>
          <a:xfrm>
            <a:off x="473825" y="1457845"/>
            <a:ext cx="4231179" cy="3554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Density computed by local regression using a kernel</a:t>
            </a:r>
          </a:p>
          <a:p>
            <a:r>
              <a:rPr lang="en-US" sz="2200" dirty="0"/>
              <a:t>Density show on vertical axis</a:t>
            </a:r>
          </a:p>
          <a:p>
            <a:r>
              <a:rPr lang="en-US" sz="2200" dirty="0"/>
              <a:t>Value and point density (rug) shown on horizontal axis</a:t>
            </a:r>
          </a:p>
          <a:p>
            <a:pPr marL="0" indent="0">
              <a:buFont typeface="Arial"/>
              <a:buNone/>
            </a:pPr>
            <a:r>
              <a:rPr lang="en-US" sz="1400" dirty="0">
                <a:solidFill>
                  <a:schemeClr val="tx2"/>
                </a:solidFill>
              </a:rPr>
              <a:t>See Chapter 3 – Exploratory Data Analysis for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78722-A6B1-5CE6-B76F-3DB2C9E80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906" y="1126523"/>
            <a:ext cx="4327497" cy="355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9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314C8-DB66-6EB0-9BBE-8C9089D56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C8F2734-02DF-E8F9-4280-E42B2C0D7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28" y="1039091"/>
            <a:ext cx="3876700" cy="3046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BE656-E719-A602-86FC-A818DF15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66494"/>
            <a:ext cx="7886700" cy="398216"/>
          </a:xfrm>
        </p:spPr>
        <p:txBody>
          <a:bodyPr>
            <a:normAutofit fontScale="90000"/>
          </a:bodyPr>
          <a:lstStyle/>
          <a:p>
            <a:r>
              <a:rPr lang="en-US" dirty="0"/>
              <a:t>Violin Plots Effectively Compare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B734D-533C-E2F7-0565-BAF272342F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4316" y="672060"/>
            <a:ext cx="8329652" cy="3982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Violin plots are a modern improvement on box plots </a:t>
            </a:r>
          </a:p>
          <a:p>
            <a:pPr lvl="1"/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8ECA5A-F099-B02C-AEC9-510F84BB7DB6}"/>
              </a:ext>
            </a:extLst>
          </p:cNvPr>
          <p:cNvSpPr txBox="1">
            <a:spLocks/>
          </p:cNvSpPr>
          <p:nvPr/>
        </p:nvSpPr>
        <p:spPr>
          <a:xfrm>
            <a:off x="485735" y="1177625"/>
            <a:ext cx="3230054" cy="375870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+mn-lt"/>
              </a:rPr>
              <a:t>Compare distributions of clusters of key variables for clusters </a:t>
            </a:r>
          </a:p>
          <a:p>
            <a:r>
              <a:rPr lang="en-US" sz="2100" dirty="0">
                <a:latin typeface="+mn-lt"/>
              </a:rPr>
              <a:t>Violin plot is more informative than box plot</a:t>
            </a:r>
          </a:p>
          <a:p>
            <a:r>
              <a:rPr lang="en-US" sz="2100" dirty="0">
                <a:latin typeface="+mn-lt"/>
              </a:rPr>
              <a:t>Example: Compare </a:t>
            </a:r>
            <a:r>
              <a:rPr lang="en-US" sz="2100" b="1" dirty="0">
                <a:latin typeface="+mn-lt"/>
              </a:rPr>
              <a:t>kernel density estimates (KDE) </a:t>
            </a:r>
            <a:r>
              <a:rPr lang="en-US" sz="2100" dirty="0">
                <a:latin typeface="+mn-lt"/>
              </a:rPr>
              <a:t>of variables by cluster assignment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tx2"/>
                </a:solidFill>
                <a:latin typeface="+mn-lt"/>
              </a:rPr>
              <a:t>See Chapter 3 – Exploratory Data Analysis for examples</a:t>
            </a:r>
            <a:endParaRPr lang="en-US" sz="1700" dirty="0">
              <a:latin typeface="+mn-lt"/>
            </a:endParaRPr>
          </a:p>
          <a:p>
            <a:pPr lvl="1"/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sz="2100" dirty="0"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8B0CD4-5D59-553A-2597-C9705CE8562D}"/>
              </a:ext>
            </a:extLst>
          </p:cNvPr>
          <p:cNvSpPr txBox="1">
            <a:spLocks/>
          </p:cNvSpPr>
          <p:nvPr/>
        </p:nvSpPr>
        <p:spPr>
          <a:xfrm>
            <a:off x="3332418" y="4480689"/>
            <a:ext cx="2131123" cy="592933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atin typeface="+mn-lt"/>
              </a:rPr>
              <a:t>Mirrored KDE with normalized areas</a:t>
            </a:r>
          </a:p>
          <a:p>
            <a:pPr lvl="1"/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sz="2100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B3F776-D669-57E2-E7B8-05E7B676E97D}"/>
              </a:ext>
            </a:extLst>
          </p:cNvPr>
          <p:cNvSpPr txBox="1">
            <a:spLocks/>
          </p:cNvSpPr>
          <p:nvPr/>
        </p:nvSpPr>
        <p:spPr>
          <a:xfrm>
            <a:off x="7460672" y="4293524"/>
            <a:ext cx="1683327" cy="76983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>
                <a:latin typeface="+mn-lt"/>
              </a:rPr>
              <a:t>Box plot showing median and quartiles</a:t>
            </a:r>
          </a:p>
          <a:p>
            <a:pPr lvl="1"/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sz="2100" dirty="0">
              <a:latin typeface="+mn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F48722-F8DD-49D5-9E18-81B799597C6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397980" y="3150524"/>
            <a:ext cx="477435" cy="1330165"/>
          </a:xfrm>
          <a:prstGeom prst="straightConnector1">
            <a:avLst/>
          </a:prstGeom>
          <a:ln w="317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761EA8-8463-4254-B62A-2E23EF68E3A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7768244" y="2855422"/>
            <a:ext cx="534092" cy="1438102"/>
          </a:xfrm>
          <a:prstGeom prst="straightConnector1">
            <a:avLst/>
          </a:prstGeom>
          <a:ln w="317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BAA0BC-240A-9F08-4F31-5964C288682E}"/>
              </a:ext>
            </a:extLst>
          </p:cNvPr>
          <p:cNvSpPr txBox="1">
            <a:spLocks/>
          </p:cNvSpPr>
          <p:nvPr/>
        </p:nvSpPr>
        <p:spPr>
          <a:xfrm>
            <a:off x="5419897" y="4343399"/>
            <a:ext cx="2069869" cy="769837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Use hue to stratify by categorical variables </a:t>
            </a:r>
          </a:p>
          <a:p>
            <a:pPr lvl="1"/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sz="2100" dirty="0">
              <a:latin typeface="+mn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6650F3-8EE6-3857-87CD-18A867FC8BC7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305204" y="3321112"/>
            <a:ext cx="149628" cy="1022287"/>
          </a:xfrm>
          <a:prstGeom prst="straightConnector1">
            <a:avLst/>
          </a:prstGeom>
          <a:ln w="317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E9B4CD-6EE0-F763-7D2B-BEFDD7D7B913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454832" y="3470564"/>
            <a:ext cx="153786" cy="872835"/>
          </a:xfrm>
          <a:prstGeom prst="straightConnector1">
            <a:avLst/>
          </a:prstGeom>
          <a:ln w="317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5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Review: Why is Perception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Goal:</a:t>
            </a:r>
            <a:r>
              <a:rPr dirty="0"/>
              <a:t> Communicate information visually</a:t>
            </a:r>
          </a:p>
          <a:p>
            <a:pPr lvl="0"/>
            <a:r>
              <a:rPr lang="en-US" dirty="0"/>
              <a:t>Good v</a:t>
            </a:r>
            <a:r>
              <a:rPr dirty="0"/>
              <a:t>isualization technique</a:t>
            </a:r>
            <a:r>
              <a:rPr lang="en-US" dirty="0"/>
              <a:t>s</a:t>
            </a:r>
            <a:r>
              <a:rPr dirty="0"/>
              <a:t> maximize the information a viewer perceives</a:t>
            </a:r>
          </a:p>
          <a:p>
            <a:pPr lvl="0"/>
            <a:r>
              <a:rPr dirty="0"/>
              <a:t>Limits of human perception are a significant factor in understanding complex relationships</a:t>
            </a:r>
          </a:p>
          <a:p>
            <a:pPr lvl="0"/>
            <a:r>
              <a:rPr dirty="0"/>
              <a:t>Apply results of research on human perceptions for data visualization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5BDF9-DCB3-18A7-1433-35365419E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4FD7E8E-257D-DF79-6F01-C5548781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27" y="1039091"/>
            <a:ext cx="4696465" cy="3690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5DD12-5E24-7727-95E8-1EC61029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66494"/>
            <a:ext cx="7886700" cy="398216"/>
          </a:xfrm>
        </p:spPr>
        <p:txBody>
          <a:bodyPr>
            <a:normAutofit fontScale="90000"/>
          </a:bodyPr>
          <a:lstStyle/>
          <a:p>
            <a:r>
              <a:rPr lang="en-US" dirty="0"/>
              <a:t>Violin Plots Effectively Compare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A12AD-EA1E-D92B-C7F1-EE80C3A0BC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4316" y="672060"/>
            <a:ext cx="8329652" cy="3982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Violin plots are a modern improvement on box plots </a:t>
            </a:r>
          </a:p>
          <a:p>
            <a:pPr lvl="1"/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C394AC-F5A6-E8DF-44B3-D00EA3E464FE}"/>
              </a:ext>
            </a:extLst>
          </p:cNvPr>
          <p:cNvSpPr txBox="1">
            <a:spLocks/>
          </p:cNvSpPr>
          <p:nvPr/>
        </p:nvSpPr>
        <p:spPr>
          <a:xfrm>
            <a:off x="485735" y="1177625"/>
            <a:ext cx="3230054" cy="375870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+mn-lt"/>
              </a:rPr>
              <a:t>Violin plot augments information visible on box plot</a:t>
            </a:r>
          </a:p>
          <a:p>
            <a:r>
              <a:rPr lang="en-US" sz="2100" dirty="0">
                <a:latin typeface="+mn-lt"/>
              </a:rPr>
              <a:t>Example: box plot cannot show distribution details like multimodal behavior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tx2"/>
                </a:solidFill>
                <a:latin typeface="+mn-lt"/>
              </a:rPr>
              <a:t>See Chapter 3 – Exploratory Data Analysis for examples</a:t>
            </a:r>
            <a:endParaRPr lang="en-US" sz="1700" dirty="0">
              <a:latin typeface="+mn-lt"/>
            </a:endParaRPr>
          </a:p>
          <a:p>
            <a:pPr lvl="1"/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sz="2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675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349C1-CE50-3ED1-9601-6D688BBA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F7FD4-20E6-0057-C8CB-A99F00808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66494"/>
            <a:ext cx="7886700" cy="398216"/>
          </a:xfrm>
        </p:spPr>
        <p:txBody>
          <a:bodyPr>
            <a:normAutofit fontScale="90000"/>
          </a:bodyPr>
          <a:lstStyle/>
          <a:p>
            <a:r>
              <a:rPr lang="en-US" dirty="0"/>
              <a:t>Spider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DD4DA-728D-CB67-436F-C84886901A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4316" y="672060"/>
            <a:ext cx="8329652" cy="3982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Spider plots show values of multiple factors on several dimensions</a:t>
            </a:r>
          </a:p>
          <a:p>
            <a:pPr lvl="1"/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A76914-D883-2761-1768-E14D707CD88A}"/>
              </a:ext>
            </a:extLst>
          </p:cNvPr>
          <p:cNvSpPr txBox="1">
            <a:spLocks/>
          </p:cNvSpPr>
          <p:nvPr/>
        </p:nvSpPr>
        <p:spPr>
          <a:xfrm>
            <a:off x="485735" y="1177625"/>
            <a:ext cx="3230054" cy="375870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+mn-lt"/>
              </a:rPr>
              <a:t>Spider plots are multi-dimensional projections for multivariate responses</a:t>
            </a:r>
          </a:p>
          <a:p>
            <a:r>
              <a:rPr lang="en-US" sz="2100" dirty="0">
                <a:latin typeface="+mn-lt"/>
              </a:rPr>
              <a:t>Can show several factors simultaneously</a:t>
            </a:r>
          </a:p>
          <a:p>
            <a:r>
              <a:rPr lang="en-US" sz="2100" dirty="0">
                <a:latin typeface="+mn-lt"/>
              </a:rPr>
              <a:t>Multiple plots stratified by other categorical variables</a:t>
            </a:r>
          </a:p>
          <a:p>
            <a:pPr marL="0" indent="0">
              <a:buNone/>
            </a:pPr>
            <a:r>
              <a:rPr lang="en-US" sz="1800" dirty="0">
                <a:latin typeface="+mn-lt"/>
                <a:hlinkClick r:id="rId3"/>
              </a:rPr>
              <a:t>Example from Matplotlib documentation</a:t>
            </a:r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sz="2100" dirty="0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9C864F-CA06-0FE6-99AF-F9DB6D7A0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448" y="1020366"/>
            <a:ext cx="3946201" cy="407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8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3E7C4-B070-C348-A91E-AA12AE824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F1E3-C8C1-B802-8D92-41CD2676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70983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Overplotting</a:t>
            </a:r>
          </a:p>
        </p:txBody>
      </p:sp>
    </p:spTree>
    <p:extLst>
      <p:ext uri="{BB962C8B-B14F-4D97-AF65-F5344CB8AC3E}">
        <p14:creationId xmlns:p14="http://schemas.microsoft.com/office/powerpoint/2010/main" val="2465645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Over-plotting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Over-plotting</a:t>
            </a:r>
            <a:r>
              <a:rPr dirty="0"/>
              <a:t> occurs in plots when the markers lie one on another.</a:t>
            </a:r>
          </a:p>
          <a:p>
            <a:pPr lvl="0"/>
            <a:r>
              <a:rPr dirty="0"/>
              <a:t>Common, even in relatively small data sets</a:t>
            </a:r>
          </a:p>
          <a:p>
            <a:pPr lvl="0"/>
            <a:r>
              <a:rPr dirty="0"/>
              <a:t>Scatter plots can look like a </a:t>
            </a:r>
            <a:r>
              <a:rPr b="1" dirty="0"/>
              <a:t>blob</a:t>
            </a:r>
            <a:r>
              <a:rPr dirty="0"/>
              <a:t> and </a:t>
            </a:r>
            <a:r>
              <a:rPr lang="en-US" b="1" dirty="0"/>
              <a:t>are</a:t>
            </a:r>
            <a:r>
              <a:rPr b="1" dirty="0"/>
              <a:t> completely uninterpretable</a:t>
            </a:r>
            <a:r>
              <a:rPr lang="en-US" b="1" dirty="0"/>
              <a:t>!</a:t>
            </a:r>
            <a:endParaRPr b="1" dirty="0"/>
          </a:p>
          <a:p>
            <a:pPr lvl="0"/>
            <a:r>
              <a:rPr dirty="0"/>
              <a:t>Over-plotting is a significant problem in EDA and presentation graphics</a:t>
            </a:r>
            <a:endParaRPr lang="en-US" dirty="0"/>
          </a:p>
          <a:p>
            <a:pPr lvl="0"/>
            <a:r>
              <a:rPr lang="en-US" dirty="0">
                <a:solidFill>
                  <a:srgbClr val="C00000"/>
                </a:solidFill>
              </a:rPr>
              <a:t>Don’t make this mistake!!</a:t>
            </a:r>
            <a:endParaRPr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Dealing with Over-plotting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What can we do about over-plotting?</a:t>
            </a:r>
          </a:p>
          <a:p>
            <a:pPr lvl="0"/>
            <a:r>
              <a:rPr b="1" dirty="0"/>
              <a:t>Marker transparency:</a:t>
            </a:r>
            <a:r>
              <a:rPr dirty="0"/>
              <a:t> one can see markers underneath</a:t>
            </a:r>
            <a:endParaRPr lang="en-US" dirty="0"/>
          </a:p>
          <a:p>
            <a:pPr lvl="1"/>
            <a:r>
              <a:rPr lang="en-US" dirty="0"/>
              <a:t>U</a:t>
            </a:r>
            <a:r>
              <a:rPr dirty="0"/>
              <a:t>seful in cases with minimal overlap of markers</a:t>
            </a:r>
            <a:endParaRPr lang="en-US" dirty="0"/>
          </a:p>
          <a:p>
            <a:pPr lvl="1"/>
            <a:r>
              <a:rPr lang="en-US" dirty="0"/>
              <a:t>Markers must still be visible </a:t>
            </a:r>
            <a:endParaRPr dirty="0"/>
          </a:p>
          <a:p>
            <a:pPr lvl="0"/>
            <a:r>
              <a:rPr b="1" dirty="0"/>
              <a:t>Marker size:</a:t>
            </a:r>
            <a:r>
              <a:rPr dirty="0"/>
              <a:t> smaller marker size reduces over-plotting</a:t>
            </a:r>
            <a:endParaRPr lang="en-US" dirty="0"/>
          </a:p>
          <a:p>
            <a:pPr lvl="1"/>
            <a:r>
              <a:rPr lang="en-US" dirty="0"/>
              <a:t>Markers must still be visible </a:t>
            </a:r>
            <a:endParaRPr dirty="0"/>
          </a:p>
          <a:p>
            <a:pPr lvl="0"/>
            <a:r>
              <a:rPr b="1" dirty="0"/>
              <a:t>Adding jitter:</a:t>
            </a:r>
            <a:r>
              <a:rPr dirty="0"/>
              <a:t> a</a:t>
            </a:r>
            <a:r>
              <a:rPr lang="en-US" dirty="0"/>
              <a:t>dd</a:t>
            </a:r>
            <a:r>
              <a:rPr dirty="0"/>
              <a:t> random </a:t>
            </a:r>
            <a:r>
              <a:rPr b="1" dirty="0"/>
              <a:t>jitter</a:t>
            </a:r>
            <a:r>
              <a:rPr dirty="0"/>
              <a:t> to variables with limited number of </a:t>
            </a:r>
            <a:r>
              <a:rPr lang="en-US" dirty="0"/>
              <a:t>discrete </a:t>
            </a:r>
            <a:r>
              <a:rPr dirty="0"/>
              <a:t>values</a:t>
            </a:r>
          </a:p>
          <a:p>
            <a:pPr lvl="0"/>
            <a:r>
              <a:rPr lang="en-US" b="1" dirty="0"/>
              <a:t>Random down-sampling:</a:t>
            </a:r>
            <a:r>
              <a:rPr lang="en-US" dirty="0"/>
              <a:t> for very large data sets, you may only need a representative sample to understand key data relationships</a:t>
            </a:r>
          </a:p>
          <a:p>
            <a:pPr lvl="1"/>
            <a:r>
              <a:rPr lang="en-US" dirty="0"/>
              <a:t>Use Bernoulli sample, or stratified sample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Overplotting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A12BA-4A1C-C0F6-4E81-0349950C1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124" y="961811"/>
            <a:ext cx="4901674" cy="40654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C0BD63-1F93-A352-BA57-C108BF9F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334"/>
            <a:ext cx="3431894" cy="3566852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/>
              <a:t>Overplotting arises from high density overlapping markers</a:t>
            </a:r>
          </a:p>
          <a:p>
            <a:r>
              <a:rPr lang="en-US" dirty="0"/>
              <a:t>Overplotting obscures marker position </a:t>
            </a:r>
          </a:p>
          <a:p>
            <a:r>
              <a:rPr lang="en-US" dirty="0"/>
              <a:t>Obfuscates important information in a plot</a:t>
            </a:r>
          </a:p>
          <a:p>
            <a:r>
              <a:rPr lang="en-US" dirty="0"/>
              <a:t>Don’t fall victim to the </a:t>
            </a:r>
            <a:r>
              <a:rPr lang="en-US" b="1" dirty="0">
                <a:solidFill>
                  <a:srgbClr val="C00000"/>
                </a:solidFill>
              </a:rPr>
              <a:t>blob effect!  </a:t>
            </a:r>
            <a:endParaRPr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0157"/>
            <a:ext cx="8513179" cy="62889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800" dirty="0"/>
              <a:t>Use Transparency, Marker Size, Down</a:t>
            </a:r>
            <a:r>
              <a:rPr lang="en-US" sz="2800" dirty="0"/>
              <a:t>-S</a:t>
            </a:r>
            <a:r>
              <a:rPr sz="2800" dirty="0"/>
              <a:t>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71168"/>
            <a:ext cx="3411727" cy="337099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Down sample to 20%,</a:t>
            </a:r>
            <a:r>
              <a:rPr lang="en-US" sz="2000" dirty="0"/>
              <a:t> use opacity,</a:t>
            </a:r>
            <a:r>
              <a:rPr sz="2000" dirty="0"/>
              <a:t> alpha = 0.1</a:t>
            </a:r>
            <a:r>
              <a:rPr sz="2000"/>
              <a:t>,</a:t>
            </a:r>
            <a:r>
              <a:rPr lang="en-US" sz="2000"/>
              <a:t> marker</a:t>
            </a:r>
            <a:r>
              <a:rPr sz="2000"/>
              <a:t> </a:t>
            </a:r>
            <a:r>
              <a:rPr sz="2000" dirty="0"/>
              <a:t>size = 2</a:t>
            </a: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Changes in marker density are more apparent  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Details in structure of data relationship are more evident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Method limited by marker visibility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637BB-6019-1DE8-ED7A-F88AFC18B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87" y="714559"/>
            <a:ext cx="5135863" cy="4378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Methods to Display Large 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2900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Alternatives to avoid over-plotting for truly large data sets</a:t>
            </a:r>
          </a:p>
          <a:p>
            <a:pPr lvl="0"/>
            <a:r>
              <a:rPr b="1" dirty="0"/>
              <a:t>Hex bin plots:</a:t>
            </a:r>
            <a:r>
              <a:rPr dirty="0"/>
              <a:t> the 2-dimensional equivalent of the histogram</a:t>
            </a:r>
          </a:p>
          <a:p>
            <a:pPr lvl="1"/>
            <a:r>
              <a:rPr dirty="0"/>
              <a:t>Frequency of values is tabulated in 2-dimensional hexagonal bins</a:t>
            </a:r>
          </a:p>
          <a:p>
            <a:pPr lvl="1"/>
            <a:r>
              <a:rPr dirty="0"/>
              <a:t>Displayed using a sequential color palette</a:t>
            </a:r>
          </a:p>
          <a:p>
            <a:pPr lvl="0"/>
            <a:r>
              <a:rPr b="1" dirty="0"/>
              <a:t>2-d kernel density estimation plots:</a:t>
            </a:r>
            <a:r>
              <a:rPr dirty="0"/>
              <a:t> natural extension of the 1-dimensional KDE plot</a:t>
            </a:r>
          </a:p>
          <a:p>
            <a:pPr lvl="1"/>
            <a:r>
              <a:rPr dirty="0"/>
              <a:t>Good for moderately large data</a:t>
            </a:r>
          </a:p>
          <a:p>
            <a:pPr lvl="0"/>
            <a:r>
              <a:rPr b="1" dirty="0"/>
              <a:t>Dimensionality reduction:</a:t>
            </a:r>
            <a:r>
              <a:rPr dirty="0"/>
              <a:t> we will</a:t>
            </a:r>
            <a:r>
              <a:rPr lang="en-US" dirty="0"/>
              <a:t> not</a:t>
            </a:r>
            <a:r>
              <a:rPr dirty="0"/>
              <a:t> discuss this </a:t>
            </a:r>
            <a:r>
              <a:rPr lang="en-US" dirty="0"/>
              <a:t>topic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582627" cy="501269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 err="1"/>
              <a:t>Hexbin</a:t>
            </a:r>
            <a:r>
              <a:rPr sz="2800" dirty="0"/>
              <a:t> Plot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96227" cy="3862387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b="1" dirty="0"/>
              <a:t>The Hex-Bin plot </a:t>
            </a:r>
            <a:r>
              <a:rPr lang="en-US" sz="2000" dirty="0"/>
              <a:t>is a two-dimensional extension of the familiar histogram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  <a:r>
              <a:rPr lang="en-US" sz="2000" dirty="0"/>
              <a:t> Density of sale price by time shows pattern of price changes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Hex-bin plot eliminates overplotting!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Hex-shaped bins minimize directional bias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Hex-binning is computationally efficient and massively scalable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42ECC-4876-D362-CBA8-9F0A3715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99" y="1136923"/>
            <a:ext cx="5324305" cy="3741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486171" cy="49226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/>
              <a:t>Contour Plot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955142" cy="351829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b="1" dirty="0"/>
              <a:t>Contour plot</a:t>
            </a:r>
            <a:r>
              <a:rPr lang="en-US" sz="2000" dirty="0"/>
              <a:t> lines show iso-density levels in a 2-d plot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  <a:r>
              <a:rPr lang="en-US" sz="2000" dirty="0"/>
              <a:t> Contour plot of 2-D KDE of sale price vs. time shows outline of changing density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Contour plots outline general relationships between variable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Computing contours can be computationally intensive</a:t>
            </a:r>
          </a:p>
        </p:txBody>
      </p:sp>
      <p:pic>
        <p:nvPicPr>
          <p:cNvPr id="3" name="Picture 1" descr="02_VisualizationOfLargeComplexData_files/figure-pptx/unnamed-chunk-4-1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85496" y="697054"/>
            <a:ext cx="43815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Use Aesthetics to Improve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Use aesthetics to improve perception</a:t>
            </a:r>
          </a:p>
          <a:p>
            <a:pPr lvl="0"/>
            <a:r>
              <a:rPr dirty="0"/>
              <a:t>Take a very broad view of the term ‘aesthetic’</a:t>
            </a:r>
          </a:p>
          <a:p>
            <a:pPr lvl="0"/>
            <a:r>
              <a:rPr dirty="0"/>
              <a:t>A plot aesthetics is any property of a visualization which highlight aspects of the data relationships</a:t>
            </a:r>
          </a:p>
          <a:p>
            <a:pPr lvl="0"/>
            <a:r>
              <a:rPr dirty="0"/>
              <a:t>Aesthetics are used to project additional dimensions of complex data onto the 2-dimensional plot surface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3CD4F-CE64-A4B3-7FD9-95251431C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95C1-03CD-5605-4222-F7B4F0838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70983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Displaying Multi-Dimensional Count Data</a:t>
            </a:r>
          </a:p>
        </p:txBody>
      </p:sp>
    </p:spTree>
    <p:extLst>
      <p:ext uri="{BB962C8B-B14F-4D97-AF65-F5344CB8AC3E}">
        <p14:creationId xmlns:p14="http://schemas.microsoft.com/office/powerpoint/2010/main" val="3835362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Displaying Multidimensional Count Data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/>
              <a:t>Want to visualize count data stratified by categorical variables</a:t>
            </a:r>
            <a:endParaRPr dirty="0"/>
          </a:p>
          <a:p>
            <a:pPr lvl="0"/>
            <a:r>
              <a:rPr lang="en-US" dirty="0"/>
              <a:t>Limited number of options   </a:t>
            </a:r>
          </a:p>
          <a:p>
            <a:pPr lvl="0"/>
            <a:r>
              <a:rPr lang="en-US" b="1" dirty="0"/>
              <a:t>Heat map:</a:t>
            </a:r>
            <a:r>
              <a:rPr lang="en-US" dirty="0"/>
              <a:t> value of one variable against two others</a:t>
            </a:r>
          </a:p>
          <a:p>
            <a:pPr lvl="1"/>
            <a:r>
              <a:rPr lang="en-US" dirty="0"/>
              <a:t>Categorical (count) or numeric variables</a:t>
            </a:r>
          </a:p>
          <a:p>
            <a:pPr lvl="1"/>
            <a:r>
              <a:rPr lang="en-US" dirty="0"/>
              <a:t>Carefully choose color pallet, sequential or divergent</a:t>
            </a:r>
          </a:p>
          <a:p>
            <a:pPr lvl="0"/>
            <a:r>
              <a:rPr lang="en-US" b="1" dirty="0"/>
              <a:t>Mosaic plots:</a:t>
            </a:r>
            <a:r>
              <a:rPr lang="en-US" dirty="0"/>
              <a:t> display multidimensional count (categorical) data</a:t>
            </a:r>
          </a:p>
          <a:p>
            <a:pPr lvl="1"/>
            <a:r>
              <a:rPr lang="en-US" dirty="0"/>
              <a:t>Uses tile size and color to project multiple dimensions</a:t>
            </a:r>
          </a:p>
          <a:p>
            <a:pPr lvl="1"/>
            <a:r>
              <a:rPr lang="en-US" dirty="0"/>
              <a:t>2-d equivalent of a multivariate bar chart</a:t>
            </a:r>
          </a:p>
          <a:p>
            <a:pPr lvl="0"/>
            <a:r>
              <a:rPr lang="en-US" dirty="0"/>
              <a:t>Use multiple plots – Later in this </a:t>
            </a:r>
            <a:r>
              <a:rPr lang="en-US" dirty="0" err="1"/>
              <a:t>lessom</a:t>
            </a:r>
            <a:endParaRPr lang="en-US" dirty="0"/>
          </a:p>
          <a:p>
            <a:pPr lvl="0"/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57"/>
            <a:ext cx="8229600" cy="628891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Heat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812" y="914642"/>
            <a:ext cx="3823664" cy="397272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b="1" dirty="0"/>
              <a:t>Heat map</a:t>
            </a:r>
            <a:r>
              <a:rPr lang="en-US" dirty="0"/>
              <a:t> displays count density stratified by two categorical variables</a:t>
            </a:r>
          </a:p>
          <a:p>
            <a:r>
              <a:rPr lang="en-US" dirty="0"/>
              <a:t>Heat map is effective at showing qualitative relationships</a:t>
            </a:r>
          </a:p>
          <a:p>
            <a:r>
              <a:rPr lang="en-US" dirty="0"/>
              <a:t>Use of rectangular bins creates directional bias </a:t>
            </a:r>
          </a:p>
          <a:p>
            <a:r>
              <a:rPr lang="en-US" dirty="0"/>
              <a:t>Use </a:t>
            </a:r>
            <a:r>
              <a:rPr lang="en-US" b="1" dirty="0"/>
              <a:t>sequential color palette</a:t>
            </a:r>
            <a:endParaRPr lang="en-US" dirty="0"/>
          </a:p>
          <a:p>
            <a:r>
              <a:rPr lang="en-US" dirty="0"/>
              <a:t>Binning for heat map is computationally efficient  </a:t>
            </a:r>
          </a:p>
        </p:txBody>
      </p:sp>
      <p:pic>
        <p:nvPicPr>
          <p:cNvPr id="4" name="Picture 1" descr="../images/HeatMa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88568" y="470704"/>
            <a:ext cx="4717009" cy="421559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467828" y="4598846"/>
            <a:ext cx="4621991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Heat map of</a:t>
            </a:r>
            <a:r>
              <a:rPr lang="en-US" dirty="0"/>
              <a:t> monthly airline passengers by year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84413-C06D-402F-7D20-FD0F6F45F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3E8C-CEA9-CB68-1850-C99F88F7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Mosaic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255B9-024E-5E12-2000-5E50E1E81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How can we display multidimensional count (categorical) data at scale?</a:t>
            </a:r>
          </a:p>
          <a:p>
            <a:pPr lvl="0"/>
            <a:r>
              <a:rPr dirty="0"/>
              <a:t>Mosaic plots displays the relative proportion of counts of a contingency table</a:t>
            </a:r>
          </a:p>
          <a:p>
            <a:pPr lvl="0"/>
            <a:r>
              <a:rPr dirty="0"/>
              <a:t>Plot area is divided and fully filled by a set of tiles</a:t>
            </a:r>
          </a:p>
          <a:p>
            <a:pPr lvl="0"/>
            <a:r>
              <a:rPr dirty="0"/>
              <a:t>The larger the count, the larger tile area</a:t>
            </a:r>
          </a:p>
        </p:txBody>
      </p:sp>
    </p:spTree>
    <p:extLst>
      <p:ext uri="{BB962C8B-B14F-4D97-AF65-F5344CB8AC3E}">
        <p14:creationId xmlns:p14="http://schemas.microsoft.com/office/powerpoint/2010/main" val="152113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11965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Mosaic Plots</a:t>
            </a:r>
          </a:p>
        </p:txBody>
      </p:sp>
      <p:pic>
        <p:nvPicPr>
          <p:cNvPr id="3" name="Picture 1" descr="../images/Mosai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31034" y="470704"/>
            <a:ext cx="5650913" cy="41647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45712" y="4529445"/>
            <a:ext cx="519896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lang="en-US" dirty="0"/>
              <a:t>Mosaic </a:t>
            </a:r>
            <a:r>
              <a:rPr dirty="0"/>
              <a:t>plot of</a:t>
            </a:r>
            <a:r>
              <a:rPr lang="en-US" dirty="0"/>
              <a:t> daily bike ridership by year, quarter, work-day,</a:t>
            </a:r>
            <a:r>
              <a:rPr dirty="0"/>
              <a:t> wind </a:t>
            </a:r>
            <a:r>
              <a:rPr lang="en-US" dirty="0"/>
              <a:t>conditions and precipitation</a:t>
            </a:r>
            <a:endParaRPr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38E97B-58C2-304A-A3D9-9827308F8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12" y="872649"/>
            <a:ext cx="2828241" cy="4164795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lang="en-US" b="1" dirty="0"/>
              <a:t>Mosaic</a:t>
            </a:r>
            <a:r>
              <a:rPr lang="en-US" dirty="0"/>
              <a:t> plot represents counts of a variable by tile size vs. a number of categorical variables </a:t>
            </a:r>
          </a:p>
          <a:p>
            <a:r>
              <a:rPr lang="en-US" dirty="0"/>
              <a:t>Computing counts for tile size is computationally efficient  </a:t>
            </a:r>
          </a:p>
          <a:p>
            <a:r>
              <a:rPr lang="en-US" dirty="0"/>
              <a:t>Interpretation of mosaic plots can take some efforts</a:t>
            </a:r>
          </a:p>
          <a:p>
            <a:r>
              <a:rPr b="1" dirty="0"/>
              <a:t>Example:</a:t>
            </a:r>
            <a:r>
              <a:rPr dirty="0"/>
              <a:t> </a:t>
            </a:r>
            <a:r>
              <a:rPr lang="en-US" dirty="0"/>
              <a:t>Daily counts of riders vs. 5 categorical variables, a 6-dimensional projection!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539E4-E664-9BFE-CEB8-038095CC8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67BA6-FA6F-16A9-38E3-BBB5A9F9C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70983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Displays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839319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Displays for Complex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How can we understand the relationships in complex high-dimensional data with many variables?</a:t>
            </a:r>
          </a:p>
          <a:p>
            <a:pPr lvl="0"/>
            <a:r>
              <a:rPr dirty="0"/>
              <a:t>Must confront limitations for 2-dimensional projection inherent in computer graphics</a:t>
            </a:r>
          </a:p>
          <a:p>
            <a:pPr lvl="0"/>
            <a:r>
              <a:rPr dirty="0"/>
              <a:t>Need methods to scale to higher dimensions</a:t>
            </a:r>
          </a:p>
          <a:p>
            <a:pPr lvl="0"/>
            <a:r>
              <a:rPr dirty="0"/>
              <a:t>Apply combination of arrays of plots and filtering</a:t>
            </a:r>
          </a:p>
          <a:p>
            <a:pPr lvl="0"/>
            <a:r>
              <a:rPr b="1" dirty="0"/>
              <a:t>Aesthetics:</a:t>
            </a:r>
            <a:r>
              <a:rPr dirty="0"/>
              <a:t> used to increase the number of projected dimensions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Displays for Complex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How can we understand the relationships in complex high-dimensional data with many variables?</a:t>
            </a:r>
          </a:p>
          <a:p>
            <a:pPr lvl="0"/>
            <a:r>
              <a:rPr b="1" dirty="0"/>
              <a:t>Arrays of plots</a:t>
            </a:r>
            <a:r>
              <a:rPr lang="en-US" b="1" dirty="0"/>
              <a:t> and </a:t>
            </a:r>
            <a:r>
              <a:rPr b="1" dirty="0"/>
              <a:t>subsets</a:t>
            </a:r>
            <a:r>
              <a:rPr dirty="0"/>
              <a:t> show relationships in a complex data set</a:t>
            </a:r>
          </a:p>
          <a:p>
            <a:pPr lvl="0"/>
            <a:r>
              <a:rPr b="1" dirty="0"/>
              <a:t>Pairwise scatter plots:</a:t>
            </a:r>
            <a:r>
              <a:rPr dirty="0"/>
              <a:t> matrix of all pairwise combinations of variables</a:t>
            </a:r>
          </a:p>
          <a:p>
            <a:pPr lvl="1"/>
            <a:r>
              <a:rPr dirty="0"/>
              <a:t>pairwise scatter plots can be created for subsets of large and complex data sets.</a:t>
            </a:r>
          </a:p>
          <a:p>
            <a:pPr lvl="0"/>
            <a:r>
              <a:rPr b="1" dirty="0"/>
              <a:t>Faceting:</a:t>
            </a:r>
            <a:r>
              <a:rPr dirty="0"/>
              <a:t> uses values of categorical or numeric variables to plot subsets</a:t>
            </a:r>
          </a:p>
          <a:p>
            <a:pPr lvl="1"/>
            <a:r>
              <a:rPr dirty="0"/>
              <a:t>Subsets are displayed on an array of plots</a:t>
            </a:r>
          </a:p>
          <a:p>
            <a:pPr lvl="1"/>
            <a:r>
              <a:rPr dirty="0"/>
              <a:t>Typically use axes on same scale to ensure correct perception of relationships</a:t>
            </a:r>
          </a:p>
          <a:p>
            <a:pPr lvl="1"/>
            <a:r>
              <a:rPr dirty="0"/>
              <a:t>Faceting goes by several other monikers, </a:t>
            </a:r>
            <a:r>
              <a:rPr b="1" dirty="0"/>
              <a:t>conditional plotting</a:t>
            </a:r>
            <a:r>
              <a:rPr dirty="0"/>
              <a:t>, </a:t>
            </a:r>
            <a:r>
              <a:rPr b="1" dirty="0"/>
              <a:t>method of small multiples</a:t>
            </a:r>
            <a:r>
              <a:rPr dirty="0"/>
              <a:t>, </a:t>
            </a:r>
            <a:r>
              <a:rPr b="1" dirty="0"/>
              <a:t>lattice plotting</a:t>
            </a:r>
          </a:p>
          <a:p>
            <a:pPr lvl="0"/>
            <a:r>
              <a:rPr b="1" dirty="0" err="1"/>
              <a:t>Cognostics</a:t>
            </a:r>
            <a:r>
              <a:rPr b="1" dirty="0"/>
              <a:t>:</a:t>
            </a:r>
            <a:r>
              <a:rPr dirty="0"/>
              <a:t> sort large number of variables to find important relationships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Displays for Complex Data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Sometimes a </a:t>
            </a:r>
            <a:r>
              <a:rPr b="1" dirty="0"/>
              <a:t>creative alternative</a:t>
            </a:r>
            <a:r>
              <a:rPr dirty="0"/>
              <a:t> is best</a:t>
            </a:r>
          </a:p>
          <a:p>
            <a:pPr lvl="0"/>
            <a:r>
              <a:rPr dirty="0"/>
              <a:t>Often situation specific; many possibilities</a:t>
            </a:r>
          </a:p>
          <a:p>
            <a:pPr lvl="0"/>
            <a:r>
              <a:rPr dirty="0"/>
              <a:t>Finding a good </a:t>
            </a:r>
            <a:r>
              <a:rPr lang="en-US" dirty="0"/>
              <a:t>display for a specific purpose</a:t>
            </a:r>
            <a:r>
              <a:rPr dirty="0"/>
              <a:t> can require significant creativity!</a:t>
            </a:r>
          </a:p>
          <a:p>
            <a:pPr lvl="0"/>
            <a:r>
              <a:rPr dirty="0"/>
              <a:t>Example, choropleth for multi-dimensional geographic data</a:t>
            </a:r>
          </a:p>
          <a:p>
            <a:pPr lvl="0"/>
            <a:r>
              <a:rPr dirty="0"/>
              <a:t>Example, time series of box plots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6"/>
            <a:ext cx="8540186" cy="50512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/>
              <a:t>Time Series of Box Plots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925975"/>
            <a:ext cx="3295995" cy="407042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/>
              <a:t>Task specific visualizations can illuminate aspects in specific domains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Time ordered box plots of quarterly </a:t>
            </a:r>
            <a:r>
              <a:rPr lang="en-US" sz="2000" dirty="0"/>
              <a:t>sales prices of homes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Notice the changes of distribution of the variable with time 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Box plot displays deciles of density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CA786-A14C-F0E2-88AD-B788F751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168" y="544655"/>
            <a:ext cx="5215720" cy="45361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80507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Regression lines draw viewers attention</a:t>
            </a:r>
          </a:p>
          <a:p>
            <a:pPr lvl="0"/>
            <a:r>
              <a:rPr dirty="0"/>
              <a:t>Typically use a nonlinear regression line</a:t>
            </a:r>
          </a:p>
          <a:p>
            <a:pPr lvl="1"/>
            <a:r>
              <a:rPr dirty="0"/>
              <a:t>Polynomial</a:t>
            </a:r>
          </a:p>
          <a:p>
            <a:pPr lvl="1"/>
            <a:r>
              <a:rPr dirty="0"/>
              <a:t>Splines - piece wise model</a:t>
            </a:r>
          </a:p>
          <a:p>
            <a:pPr lvl="1"/>
            <a:r>
              <a:rPr dirty="0" err="1"/>
              <a:t>Lowess</a:t>
            </a:r>
            <a:r>
              <a:rPr dirty="0"/>
              <a:t> - local nonlinear regression</a:t>
            </a:r>
          </a:p>
          <a:p>
            <a:pPr lvl="0"/>
            <a:r>
              <a:rPr dirty="0"/>
              <a:t>Bootstrap confidence intervals show range of probable trends</a:t>
            </a:r>
          </a:p>
          <a:p>
            <a:pPr lvl="1"/>
            <a:r>
              <a:rPr dirty="0"/>
              <a:t>More o</a:t>
            </a:r>
            <a:r>
              <a:rPr lang="en-US" dirty="0"/>
              <a:t>n</a:t>
            </a:r>
            <a:r>
              <a:rPr dirty="0"/>
              <a:t> bootstrap resampling later</a:t>
            </a:r>
          </a:p>
          <a:p>
            <a:pPr lvl="0"/>
            <a:r>
              <a:rPr dirty="0"/>
              <a:t>Ideally want strait line relationship</a:t>
            </a:r>
          </a:p>
          <a:p>
            <a:pPr lvl="1"/>
            <a:r>
              <a:rPr dirty="0"/>
              <a:t>Nonlinear relationships often arise from non-Normal distributions</a:t>
            </a:r>
          </a:p>
          <a:p>
            <a:pPr lvl="1"/>
            <a:r>
              <a:rPr dirty="0"/>
              <a:t>Linear relationship is more intuitive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686D2-2FB2-FF76-8B6D-F0FD2D387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162D6-3161-C9C3-B97E-FF6CB1A24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70983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Using Multi-Axis Plots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2638373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Arrays of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Display multiple plot views in an array or grid</a:t>
            </a:r>
          </a:p>
          <a:p>
            <a:pPr lvl="0"/>
            <a:r>
              <a:rPr dirty="0"/>
              <a:t>Create an array of plots which project multiple related views of data relationships</a:t>
            </a:r>
          </a:p>
          <a:p>
            <a:pPr lvl="1"/>
            <a:r>
              <a:rPr dirty="0"/>
              <a:t>Organize axes to give multidimensional view</a:t>
            </a:r>
          </a:p>
          <a:p>
            <a:pPr lvl="0"/>
            <a:r>
              <a:rPr dirty="0"/>
              <a:t>Example, scatterplot with </a:t>
            </a:r>
            <a:r>
              <a:rPr dirty="0" err="1"/>
              <a:t>kde</a:t>
            </a:r>
            <a:r>
              <a:rPr dirty="0"/>
              <a:t> plots on the margins</a:t>
            </a:r>
          </a:p>
          <a:p>
            <a:pPr lvl="1"/>
            <a:r>
              <a:rPr dirty="0"/>
              <a:t>Supported by Seaborn </a:t>
            </a:r>
            <a:r>
              <a:rPr dirty="0" err="1"/>
              <a:t>jointplot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Scatter plot matrix used to investigate relationships between </a:t>
            </a:r>
            <a:r>
              <a:rPr lang="en-US" dirty="0"/>
              <a:t>several </a:t>
            </a:r>
            <a:r>
              <a:rPr dirty="0"/>
              <a:t>variables</a:t>
            </a:r>
          </a:p>
          <a:p>
            <a:pPr lvl="0"/>
            <a:r>
              <a:rPr dirty="0"/>
              <a:t>Key idea: Display</a:t>
            </a:r>
            <a:r>
              <a:rPr lang="en-US" dirty="0"/>
              <a:t> </a:t>
            </a:r>
            <a:r>
              <a:rPr dirty="0"/>
              <a:t>scatter plots of each variable versus all other variables</a:t>
            </a:r>
          </a:p>
          <a:p>
            <a:pPr lvl="1"/>
            <a:r>
              <a:rPr dirty="0"/>
              <a:t>Primarily EDA tool</a:t>
            </a:r>
          </a:p>
          <a:p>
            <a:pPr lvl="1"/>
            <a:r>
              <a:rPr dirty="0"/>
              <a:t>Conveys lots of information - requires study!</a:t>
            </a:r>
          </a:p>
          <a:p>
            <a:pPr lvl="0"/>
            <a:r>
              <a:rPr dirty="0"/>
              <a:t>Each pairwise relationship is displayed twice</a:t>
            </a:r>
          </a:p>
          <a:p>
            <a:pPr lvl="1"/>
            <a:r>
              <a:rPr dirty="0"/>
              <a:t>Two possible orientations</a:t>
            </a:r>
          </a:p>
          <a:p>
            <a:pPr lvl="1"/>
            <a:r>
              <a:rPr dirty="0"/>
              <a:t>Or two different plot types</a:t>
            </a:r>
          </a:p>
          <a:p>
            <a:pPr lvl="0"/>
            <a:r>
              <a:rPr dirty="0"/>
              <a:t>Can place histograms and KDE plots on diagonal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dirty="0"/>
              <a:t>Scatter plot matrix create two dimensional array of plots of variable pair</a:t>
            </a:r>
            <a:r>
              <a:rPr lang="en-US" dirty="0"/>
              <a:t>s</a:t>
            </a:r>
          </a:p>
          <a:p>
            <a:r>
              <a:rPr dirty="0"/>
              <a:t>Upper triangular plots: Scatter plots with regression line</a:t>
            </a:r>
            <a:r>
              <a:rPr lang="en-US" dirty="0"/>
              <a:t>s</a:t>
            </a:r>
          </a:p>
          <a:p>
            <a:r>
              <a:rPr dirty="0"/>
              <a:t>Lower triangular plots: </a:t>
            </a:r>
            <a:r>
              <a:rPr dirty="0" err="1"/>
              <a:t>Hexbin</a:t>
            </a:r>
            <a:r>
              <a:rPr dirty="0"/>
              <a:t> plots of density</a:t>
            </a:r>
            <a:endParaRPr lang="en-US" dirty="0"/>
          </a:p>
          <a:p>
            <a:r>
              <a:rPr dirty="0"/>
              <a:t>Diagonal plots: Histograms of variables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g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sns.PairGrid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diabetes.drop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'Sex'</a:t>
            </a:r>
            <a:r>
              <a:rPr dirty="0">
                <a:latin typeface="Courier"/>
              </a:rPr>
              <a:t>, axis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), hue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'</a:t>
            </a:r>
            <a:r>
              <a:rPr dirty="0" err="1">
                <a:solidFill>
                  <a:srgbClr val="4070A0"/>
                </a:solidFill>
                <a:latin typeface="Courier"/>
              </a:rPr>
              <a:t>sex_categorical</a:t>
            </a:r>
            <a:r>
              <a:rPr dirty="0">
                <a:solidFill>
                  <a:srgbClr val="4070A0"/>
                </a:solidFill>
                <a:latin typeface="Courier"/>
              </a:rPr>
              <a:t>'</a:t>
            </a:r>
            <a:r>
              <a:rPr dirty="0">
                <a:latin typeface="Courier"/>
              </a:rPr>
              <a:t>, palette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"Set2"</a:t>
            </a:r>
            <a:r>
              <a:rPr dirty="0">
                <a:latin typeface="Courier"/>
              </a:rPr>
              <a:t>, height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latin typeface="Courier"/>
              </a:rPr>
              <a:t>g.map_upper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sns.regplot</a:t>
            </a:r>
            <a:r>
              <a:rPr dirty="0">
                <a:latin typeface="Courier"/>
              </a:rPr>
              <a:t>, order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truncate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19177C"/>
                </a:solidFill>
                <a:latin typeface="Courier"/>
              </a:rPr>
              <a:t>True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scatter_kws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{</a:t>
            </a:r>
            <a:r>
              <a:rPr dirty="0">
                <a:solidFill>
                  <a:srgbClr val="4070A0"/>
                </a:solidFill>
                <a:latin typeface="Courier"/>
              </a:rPr>
              <a:t>'s'</a:t>
            </a:r>
            <a:r>
              <a:rPr dirty="0"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})</a:t>
            </a:r>
            <a:r>
              <a:rPr lang="en-US" dirty="0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g.map_lower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plt.hexbin</a:t>
            </a:r>
            <a:r>
              <a:rPr dirty="0">
                <a:latin typeface="Courier"/>
              </a:rPr>
              <a:t>, alpha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cmap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'Blues'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gridsize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15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linewi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dths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lang="en-US" dirty="0">
                <a:solidFill>
                  <a:srgbClr val="40A070"/>
                </a:solidFill>
                <a:latin typeface="Courier"/>
              </a:rPr>
              <a:t>)</a:t>
            </a:r>
            <a:r>
              <a:rPr lang="en-US" dirty="0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g.map_diag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plt.hist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histtype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step"</a:t>
            </a:r>
            <a:r>
              <a:rPr dirty="0" err="1">
                <a:latin typeface="Courier"/>
              </a:rPr>
              <a:t>,linewidth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</a:t>
            </a:r>
            <a:r>
              <a:rPr lang="en-US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plt.show</a:t>
            </a:r>
            <a:r>
              <a:rPr dirty="0">
                <a:latin typeface="Courier"/>
              </a:rPr>
              <a:t>()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65667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Scatter Plot Matrix</a:t>
            </a:r>
          </a:p>
        </p:txBody>
      </p:sp>
      <p:pic>
        <p:nvPicPr>
          <p:cNvPr id="3" name="Picture 1" descr="../images/ScatterplotMatrix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35087" y="88589"/>
            <a:ext cx="4739305" cy="476027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49165" y="4728292"/>
            <a:ext cx="4494835" cy="390611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Scatterplot matrix with different plot types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E2AC1BA-81F4-D641-0051-0B0E0BC0017E}"/>
              </a:ext>
            </a:extLst>
          </p:cNvPr>
          <p:cNvSpPr txBox="1">
            <a:spLocks/>
          </p:cNvSpPr>
          <p:nvPr/>
        </p:nvSpPr>
        <p:spPr>
          <a:xfrm>
            <a:off x="457201" y="875818"/>
            <a:ext cx="3815541" cy="417909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/>
              <a:t>Scatter plot matrices can provide a great deal of information on the relationship of multiple variables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  <a:r>
              <a:rPr lang="en-US" sz="2000" dirty="0"/>
              <a:t> Using different plot types provides different views of relationships between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Regression scatter plot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 err="1"/>
              <a:t>Hexbin</a:t>
            </a:r>
            <a:r>
              <a:rPr lang="en-US" sz="1700" dirty="0"/>
              <a:t> plot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KDE plot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Scatter plot matrices are effective for comparing a small number of variables, or sets of small number of variables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5980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b="1" dirty="0"/>
              <a:t>Facet plots</a:t>
            </a:r>
            <a:r>
              <a:rPr dirty="0"/>
              <a:t> revolutionized statistical graphics starting about 30 years ago</a:t>
            </a:r>
          </a:p>
          <a:p>
            <a:pPr lvl="0"/>
            <a:r>
              <a:rPr dirty="0"/>
              <a:t>Facet plots extend the number of dimensions projected onto 2-d plot surface</a:t>
            </a:r>
          </a:p>
          <a:p>
            <a:pPr lvl="0"/>
            <a:r>
              <a:rPr dirty="0"/>
              <a:t>Key idea: Create </a:t>
            </a:r>
            <a:r>
              <a:rPr b="1" dirty="0"/>
              <a:t>array of plots of subsets </a:t>
            </a:r>
            <a:r>
              <a:rPr dirty="0"/>
              <a:t>of the data</a:t>
            </a:r>
          </a:p>
          <a:p>
            <a:pPr lvl="1"/>
            <a:r>
              <a:rPr lang="en-US" dirty="0"/>
              <a:t>Uses </a:t>
            </a:r>
            <a:r>
              <a:rPr dirty="0"/>
              <a:t>a </a:t>
            </a:r>
            <a:r>
              <a:rPr b="1" dirty="0"/>
              <a:t>group-by operation </a:t>
            </a:r>
            <a:r>
              <a:rPr dirty="0"/>
              <a:t>on </a:t>
            </a:r>
            <a:r>
              <a:rPr lang="en-US" dirty="0"/>
              <a:t>conditioning</a:t>
            </a:r>
            <a:r>
              <a:rPr dirty="0"/>
              <a:t> variables</a:t>
            </a:r>
          </a:p>
          <a:p>
            <a:pPr lvl="1"/>
            <a:r>
              <a:rPr dirty="0"/>
              <a:t>Lay out grid of plots on </a:t>
            </a:r>
            <a:r>
              <a:rPr b="1" dirty="0"/>
              <a:t>axes with same scale</a:t>
            </a:r>
            <a:r>
              <a:rPr lang="en-US" b="1" dirty="0"/>
              <a:t>s</a:t>
            </a:r>
            <a:endParaRPr dirty="0"/>
          </a:p>
          <a:p>
            <a:pPr lvl="1"/>
            <a:r>
              <a:rPr dirty="0"/>
              <a:t>Organize by row and column </a:t>
            </a:r>
            <a:r>
              <a:rPr lang="en-US" dirty="0"/>
              <a:t>conditioning</a:t>
            </a:r>
            <a:r>
              <a:rPr dirty="0"/>
              <a:t> variables</a:t>
            </a:r>
          </a:p>
          <a:p>
            <a:pPr lvl="1"/>
            <a:r>
              <a:rPr dirty="0"/>
              <a:t>Display same plot type for each </a:t>
            </a:r>
            <a:r>
              <a:rPr lang="en-US" dirty="0"/>
              <a:t>sub</a:t>
            </a:r>
            <a:r>
              <a:rPr dirty="0"/>
              <a:t>group</a:t>
            </a:r>
          </a:p>
          <a:p>
            <a:pPr lvl="1"/>
            <a:r>
              <a:rPr dirty="0"/>
              <a:t>Can add specific aesthetics,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Like many good ideas facet plotting was invented several times</a:t>
            </a:r>
          </a:p>
          <a:p>
            <a:pPr lvl="0"/>
            <a:r>
              <a:rPr dirty="0"/>
              <a:t>Multiple contemporaneous inventors and names</a:t>
            </a:r>
          </a:p>
          <a:p>
            <a:pPr lvl="1"/>
            <a:r>
              <a:rPr dirty="0"/>
              <a:t>Tufte, 1990, introduced </a:t>
            </a:r>
            <a:r>
              <a:rPr b="1" dirty="0"/>
              <a:t>method of small multiples</a:t>
            </a:r>
            <a:endParaRPr dirty="0"/>
          </a:p>
          <a:p>
            <a:pPr lvl="1"/>
            <a:r>
              <a:rPr dirty="0"/>
              <a:t>Cleveland, 1992, introduced </a:t>
            </a:r>
            <a:r>
              <a:rPr b="1" dirty="0"/>
              <a:t>trellis plotting</a:t>
            </a:r>
            <a:endParaRPr dirty="0"/>
          </a:p>
          <a:p>
            <a:pPr lvl="1"/>
            <a:r>
              <a:rPr dirty="0"/>
              <a:t>Also known as </a:t>
            </a:r>
            <a:r>
              <a:rPr b="1" dirty="0"/>
              <a:t>conditioned plots</a:t>
            </a:r>
          </a:p>
          <a:p>
            <a:pPr lvl="0"/>
            <a:r>
              <a:rPr dirty="0"/>
              <a:t>Nowadays, most packages use term </a:t>
            </a:r>
            <a:r>
              <a:rPr b="1" dirty="0"/>
              <a:t>facet plot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Facet Plot with wind speed by Month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8791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Facet plot projected on a grid</a:t>
            </a:r>
          </a:p>
          <a:p>
            <a:pPr lvl="0"/>
            <a:r>
              <a:rPr dirty="0"/>
              <a:t>Grid defined by variable values for row and column</a:t>
            </a:r>
          </a:p>
          <a:p>
            <a:pPr lvl="0"/>
            <a:r>
              <a:rPr dirty="0"/>
              <a:t>Can tile or shingle numeric variables for grid</a:t>
            </a:r>
          </a:p>
          <a:p>
            <a:pPr lvl="1"/>
            <a:r>
              <a:rPr dirty="0"/>
              <a:t>Tile categorical variables</a:t>
            </a:r>
          </a:p>
          <a:p>
            <a:pPr lvl="1"/>
            <a:r>
              <a:rPr dirty="0"/>
              <a:t>Overlap shingles of numeric variables</a:t>
            </a:r>
          </a:p>
          <a:p>
            <a:pPr lvl="0"/>
            <a:r>
              <a:rPr dirty="0"/>
              <a:t>Can create variables by combinations of other variables</a:t>
            </a:r>
          </a:p>
          <a:p>
            <a:pPr lvl="0"/>
            <a:r>
              <a:rPr b="1" dirty="0"/>
              <a:t>Example:</a:t>
            </a:r>
            <a:r>
              <a:rPr dirty="0"/>
              <a:t> Histogram of wind speed conditioned on month</a:t>
            </a:r>
          </a:p>
          <a:p>
            <a:pPr lvl="1"/>
            <a:r>
              <a:rPr dirty="0"/>
              <a:t>Plot grid has month in columns</a:t>
            </a:r>
          </a:p>
          <a:p>
            <a:pPr lvl="1"/>
            <a:r>
              <a:rPr dirty="0"/>
              <a:t>Histogram of windspeed is created for each monthly subset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08000"/>
          </a:xfrm>
        </p:spPr>
        <p:txBody>
          <a:bodyPr>
            <a:normAutofit fontScale="90000"/>
          </a:bodyPr>
          <a:lstStyle/>
          <a:p>
            <a:pPr marL="0" lvl="0" indent="0" algn="l">
              <a:buNone/>
            </a:pPr>
            <a:r>
              <a:rPr sz="2800" dirty="0"/>
              <a:t>Facet Plot</a:t>
            </a:r>
          </a:p>
        </p:txBody>
      </p:sp>
      <p:pic>
        <p:nvPicPr>
          <p:cNvPr id="3" name="Picture 1" descr="../images/facet_hist_monthl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91098" y="596045"/>
            <a:ext cx="5502745" cy="41089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419600" y="4705003"/>
            <a:ext cx="4674243" cy="361331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wind by month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E228CE5-AA31-D5AE-5494-7A4EA30EF251}"/>
              </a:ext>
            </a:extLst>
          </p:cNvPr>
          <p:cNvSpPr txBox="1">
            <a:spLocks/>
          </p:cNvSpPr>
          <p:nvPr/>
        </p:nvSpPr>
        <p:spPr>
          <a:xfrm>
            <a:off x="457202" y="875819"/>
            <a:ext cx="3281422" cy="402413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/>
              <a:t>Facet plots are displayed by each division (facet) of the data by other variables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  <a:r>
              <a:rPr lang="en-US" sz="2000" dirty="0"/>
              <a:t> Histogram of wind speed variable faceted by month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Faceting can be performed on one or several variables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Axis scales are identical for each plot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Facet Plot of Hourly Counts by Weather and Season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140527" cy="3799954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b="1" dirty="0"/>
              <a:t>Example:</a:t>
            </a:r>
            <a:r>
              <a:rPr dirty="0"/>
              <a:t> </a:t>
            </a:r>
            <a:r>
              <a:rPr lang="en-US" dirty="0"/>
              <a:t>Scatter plots of hourly rider count faceted by two variables, Season and Weather </a:t>
            </a:r>
          </a:p>
          <a:p>
            <a:r>
              <a:rPr lang="en-US" dirty="0"/>
              <a:t>Axis scales are identical in each plot</a:t>
            </a:r>
          </a:p>
          <a:p>
            <a:r>
              <a:rPr lang="en-US" dirty="0"/>
              <a:t>Notice some of the plots are nearly empty </a:t>
            </a:r>
            <a:endParaRPr dirty="0"/>
          </a:p>
        </p:txBody>
      </p:sp>
      <p:pic>
        <p:nvPicPr>
          <p:cNvPr id="4" name="Picture 1" descr="../images/CountSeasonWeath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43447" y="1130040"/>
            <a:ext cx="6476786" cy="308871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098800" y="4218759"/>
            <a:ext cx="60452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count by season and weather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692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Properties of Common Aesthetics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37595" y="710298"/>
          <a:ext cx="861349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4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Property or Aesthetic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Perception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Aspect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800" dirty="0"/>
                        <a:t>Any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Regression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</a:t>
                      </a:r>
                      <a:r>
                        <a:rPr sz="1800" dirty="0"/>
                        <a:t>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Bar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Counts, 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Sequential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Line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Qualitative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counts,</a:t>
                      </a:r>
                      <a:r>
                        <a:rPr sz="1800" dirty="0"/>
                        <a:t> </a:t>
                      </a:r>
                      <a:r>
                        <a:rPr lang="en-US" sz="1800" dirty="0"/>
                        <a:t>ordered </a:t>
                      </a:r>
                      <a:r>
                        <a:rPr sz="1800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758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9328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54092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</a:t>
            </a:r>
          </a:p>
        </p:txBody>
      </p:sp>
      <p:pic>
        <p:nvPicPr>
          <p:cNvPr id="4" name="Picture 1" descr="../images/BoxplotCoun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88483" y="1404851"/>
            <a:ext cx="6655517" cy="316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348939" y="4578906"/>
            <a:ext cx="5681241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count by season and weather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D2CC9F-7541-B1B2-C882-FBB9505A4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24" y="1208109"/>
            <a:ext cx="2139421" cy="372941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b="1" dirty="0"/>
              <a:t>Example:</a:t>
            </a:r>
            <a:r>
              <a:rPr sz="2000" dirty="0"/>
              <a:t> </a:t>
            </a:r>
            <a:r>
              <a:rPr lang="en-US" sz="2000" dirty="0"/>
              <a:t>Box plots of hourly rider count faceted by two variables, Season and Weather </a:t>
            </a:r>
          </a:p>
          <a:p>
            <a:r>
              <a:rPr lang="en-US" sz="2000" dirty="0"/>
              <a:t>Using different plots types can give different insights into variables</a:t>
            </a:r>
            <a:endParaRPr sz="20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C042F-9058-31AB-3884-DC6355301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6D49-0429-05E5-DAB8-E636BF64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70983"/>
            <a:ext cx="7772400" cy="1021556"/>
          </a:xfrm>
        </p:spPr>
        <p:txBody>
          <a:bodyPr/>
          <a:lstStyle/>
          <a:p>
            <a:pPr algn="ctr"/>
            <a:r>
              <a:rPr lang="en-US" cap="none" dirty="0" err="1"/>
              <a:t>Cognostics</a:t>
            </a:r>
            <a:r>
              <a:rPr lang="en-US" cap="none" dirty="0"/>
              <a:t> For Ranking Plot Data</a:t>
            </a:r>
          </a:p>
        </p:txBody>
      </p:sp>
    </p:spTree>
    <p:extLst>
      <p:ext uri="{BB962C8B-B14F-4D97-AF65-F5344CB8AC3E}">
        <p14:creationId xmlns:p14="http://schemas.microsoft.com/office/powerpoint/2010/main" val="626862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58264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 err="1"/>
              <a:t>Congnostics</a:t>
            </a:r>
            <a:endParaRPr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How can we visualize very high dimensional data?</a:t>
            </a:r>
          </a:p>
          <a:p>
            <a:pPr lvl="0"/>
            <a:r>
              <a:rPr dirty="0"/>
              <a:t>Modern data sets have thousands to millions of variables</a:t>
            </a:r>
          </a:p>
          <a:p>
            <a:pPr lvl="1"/>
            <a:r>
              <a:rPr dirty="0"/>
              <a:t>Cannot possibly look at all of these</a:t>
            </a:r>
          </a:p>
          <a:p>
            <a:pPr lvl="0"/>
            <a:r>
              <a:rPr dirty="0"/>
              <a:t>Idea: need to find the most important relationships</a:t>
            </a:r>
          </a:p>
          <a:p>
            <a:pPr lvl="0"/>
            <a:r>
              <a:rPr dirty="0"/>
              <a:t>Use a </a:t>
            </a:r>
            <a:r>
              <a:rPr b="1" dirty="0" err="1"/>
              <a:t>cognostic</a:t>
            </a:r>
            <a:r>
              <a:rPr dirty="0"/>
              <a:t> to sort </a:t>
            </a:r>
            <a:r>
              <a:rPr lang="en-US" dirty="0"/>
              <a:t>by value of variable</a:t>
            </a:r>
            <a:endParaRPr dirty="0"/>
          </a:p>
          <a:p>
            <a:pPr lvl="1"/>
            <a:r>
              <a:rPr dirty="0" err="1"/>
              <a:t>Cognostic</a:t>
            </a:r>
            <a:r>
              <a:rPr dirty="0"/>
              <a:t> is a statistic to sort data</a:t>
            </a:r>
          </a:p>
          <a:p>
            <a:pPr lvl="1"/>
            <a:r>
              <a:rPr dirty="0"/>
              <a:t>Plot relationships with most interesting </a:t>
            </a:r>
            <a:r>
              <a:rPr dirty="0" err="1"/>
              <a:t>cognostic</a:t>
            </a:r>
            <a:r>
              <a:rPr lang="en-US" dirty="0"/>
              <a:t> values</a:t>
            </a:r>
            <a:endParaRPr dirty="0"/>
          </a:p>
          <a:p>
            <a:pPr lvl="0"/>
            <a:r>
              <a:rPr dirty="0"/>
              <a:t>Idea originally proposed by Tukey, 1982, 1985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2027C-6943-BF82-683C-EA4568C4C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41764-D772-2045-92A2-FC62E92A7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58264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 err="1"/>
              <a:t>Congnostics</a:t>
            </a:r>
            <a:endParaRPr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CAFD0-0810-50D4-A3CF-EF7A9D112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err="1"/>
              <a:t>Cognostics</a:t>
            </a:r>
            <a:r>
              <a:rPr lang="en-US" dirty="0"/>
              <a:t> are a powerful exploration tool</a:t>
            </a:r>
            <a:endParaRPr dirty="0"/>
          </a:p>
          <a:p>
            <a:pPr lvl="0"/>
            <a:r>
              <a:rPr lang="en-US" dirty="0"/>
              <a:t>A </a:t>
            </a:r>
            <a:r>
              <a:rPr lang="en-US" dirty="0" err="1"/>
              <a:t>Cognostic</a:t>
            </a:r>
            <a:r>
              <a:rPr lang="en-US" dirty="0"/>
              <a:t> is any statistic that orders plots </a:t>
            </a:r>
          </a:p>
          <a:p>
            <a:pPr lvl="0"/>
            <a:r>
              <a:rPr lang="en-US" dirty="0"/>
              <a:t>Examples: </a:t>
            </a:r>
          </a:p>
          <a:p>
            <a:pPr lvl="1"/>
            <a:r>
              <a:rPr lang="en-US" dirty="0"/>
              <a:t>Greatest (or least) rate of change </a:t>
            </a:r>
          </a:p>
          <a:p>
            <a:pPr lvl="1"/>
            <a:r>
              <a:rPr lang="en-US" dirty="0"/>
              <a:t>Largest (or smallest) value of numeric variable</a:t>
            </a:r>
          </a:p>
          <a:p>
            <a:pPr lvl="1"/>
            <a:r>
              <a:rPr lang="en-US" dirty="0"/>
              <a:t>Largest (or smallest) count of categorical variable</a:t>
            </a:r>
          </a:p>
          <a:p>
            <a:pPr lvl="1"/>
            <a:r>
              <a:rPr lang="en-US" dirty="0"/>
              <a:t>Largest (or smallest) count by multiple categorical variables </a:t>
            </a:r>
            <a:r>
              <a:rPr lang="en-US"/>
              <a:t>(contingency table)  </a:t>
            </a:r>
            <a:endParaRPr lang="en-US" dirty="0"/>
          </a:p>
          <a:p>
            <a:pPr lvl="1"/>
            <a:endParaRPr lang="en-US" dirty="0"/>
          </a:p>
          <a:p>
            <a:pPr lvl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031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2279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 err="1"/>
              <a:t>Cognistic</a:t>
            </a:r>
            <a:r>
              <a:rPr lang="en-US" sz="2800" dirty="0" err="1"/>
              <a:t>s</a:t>
            </a:r>
            <a:endParaRPr sz="2800" dirty="0"/>
          </a:p>
        </p:txBody>
      </p:sp>
      <p:pic>
        <p:nvPicPr>
          <p:cNvPr id="3" name="Picture 1" descr="../images/Cognositic_HighestPriceIncreas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73903" y="1296786"/>
            <a:ext cx="6357638" cy="31170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92998" y="4458022"/>
            <a:ext cx="5796987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States with greatest increase in housing price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D3D68-D11C-B9F1-8BB6-8744CB4D3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752" y="1053296"/>
            <a:ext cx="2463478" cy="3846653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sz="2000" b="1" dirty="0" err="1"/>
              <a:t>Cognositics</a:t>
            </a:r>
            <a:r>
              <a:rPr lang="en-US" sz="2000" dirty="0"/>
              <a:t> sort large numbers of cases by most any statistic </a:t>
            </a:r>
          </a:p>
          <a:p>
            <a:r>
              <a:rPr lang="en-US" sz="2000" b="1" dirty="0"/>
              <a:t>Example:</a:t>
            </a:r>
            <a:r>
              <a:rPr lang="en-US" sz="2000" dirty="0"/>
              <a:t> Scatter plot with regression line of states with greatest rate of increase in home prices</a:t>
            </a:r>
          </a:p>
          <a:p>
            <a:r>
              <a:rPr lang="en-US" sz="2000" dirty="0"/>
              <a:t>Can examine most extreme cases based on </a:t>
            </a:r>
            <a:r>
              <a:rPr lang="en-US" sz="2000" dirty="0" err="1"/>
              <a:t>cognostic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We have explored these key points</a:t>
            </a:r>
          </a:p>
          <a:p>
            <a:pPr lvl="0"/>
            <a:r>
              <a:rPr b="1" dirty="0"/>
              <a:t>Goal:</a:t>
            </a:r>
            <a:r>
              <a:rPr dirty="0"/>
              <a:t> Understand key relationships in large complex data sets</a:t>
            </a:r>
          </a:p>
          <a:p>
            <a:pPr lvl="0"/>
            <a:r>
              <a:rPr b="1" dirty="0"/>
              <a:t>Difficulty:</a:t>
            </a:r>
            <a:r>
              <a:rPr dirty="0"/>
              <a:t> Large data volume</a:t>
            </a:r>
          </a:p>
          <a:p>
            <a:pPr lvl="1"/>
            <a:r>
              <a:rPr dirty="0"/>
              <a:t>Modern computational systems have massive capacity</a:t>
            </a:r>
          </a:p>
          <a:p>
            <a:pPr lvl="1"/>
            <a:r>
              <a:rPr dirty="0"/>
              <a:t>Example: Use map-reduce algorithms on cloud clusters</a:t>
            </a:r>
          </a:p>
          <a:p>
            <a:pPr lvl="0"/>
            <a:r>
              <a:rPr b="1" dirty="0"/>
              <a:t>Difficulty:</a:t>
            </a:r>
            <a:r>
              <a:rPr dirty="0"/>
              <a:t> Large numbers of variables</a:t>
            </a:r>
          </a:p>
          <a:p>
            <a:pPr lvl="1"/>
            <a:r>
              <a:rPr dirty="0"/>
              <a:t>Huge number of variables with many potential relationships</a:t>
            </a:r>
          </a:p>
          <a:p>
            <a:pPr lvl="1"/>
            <a:r>
              <a:rPr b="1" dirty="0"/>
              <a:t>This is the hard part!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dirty="0"/>
              <a:t>We have explored these key points</a:t>
            </a:r>
          </a:p>
          <a:p>
            <a:pPr lvl="0"/>
            <a:r>
              <a:rPr dirty="0"/>
              <a:t>Proper use of plot aesthetics enable projection of multiple dimensions of complex data onto the 2-dimensional plot surface.</a:t>
            </a:r>
          </a:p>
          <a:p>
            <a:pPr lvl="0"/>
            <a:r>
              <a:rPr dirty="0"/>
              <a:t>All plot aesthetics have limitations which must be understood to use them effectively</a:t>
            </a:r>
          </a:p>
          <a:p>
            <a:pPr lvl="0"/>
            <a:r>
              <a:rPr dirty="0"/>
              <a:t>The effectiveness of a plot aesthetic varies with the type and the application</a:t>
            </a:r>
          </a:p>
          <a:p>
            <a:pPr lvl="0"/>
            <a:r>
              <a:rPr dirty="0"/>
              <a:t>Visualization of modern data sets, growing in size and complexity</a:t>
            </a:r>
          </a:p>
          <a:p>
            <a:pPr lvl="0"/>
            <a:r>
              <a:rPr dirty="0"/>
              <a:t>Visualization limited by 2-dimensional projection</a:t>
            </a:r>
          </a:p>
        </p:txBody>
      </p:sp>
    </p:spTree>
    <p:extLst>
      <p:ext uri="{BB962C8B-B14F-4D97-AF65-F5344CB8AC3E}">
        <p14:creationId xmlns:p14="http://schemas.microsoft.com/office/powerpoint/2010/main" val="1012791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Generally </a:t>
            </a:r>
            <a:r>
              <a:rPr b="1" dirty="0"/>
              <a:t>combine multiple methods</a:t>
            </a:r>
            <a:r>
              <a:rPr dirty="0"/>
              <a:t> to effectively display complex data</a:t>
            </a:r>
          </a:p>
          <a:p>
            <a:pPr lvl="0"/>
            <a:r>
              <a:rPr dirty="0"/>
              <a:t>Use </a:t>
            </a:r>
            <a:r>
              <a:rPr b="1" dirty="0"/>
              <a:t>plots that inherently </a:t>
            </a:r>
            <a:r>
              <a:rPr b="1" dirty="0" err="1"/>
              <a:t>scale</a:t>
            </a:r>
            <a:r>
              <a:rPr lang="en-US" b="1" dirty="0" err="1"/>
              <a:t>tict</a:t>
            </a:r>
            <a:endParaRPr b="1" dirty="0"/>
          </a:p>
          <a:p>
            <a:pPr lvl="0"/>
            <a:r>
              <a:rPr b="1" dirty="0"/>
              <a:t>Avoid over-plotting</a:t>
            </a:r>
            <a:r>
              <a:rPr dirty="0"/>
              <a:t> to ensure plot is understandable</a:t>
            </a:r>
          </a:p>
          <a:p>
            <a:pPr lvl="0"/>
            <a:r>
              <a:rPr dirty="0"/>
              <a:t>Choose plot types that </a:t>
            </a:r>
            <a:r>
              <a:rPr b="1" dirty="0"/>
              <a:t>do not exhibit overplotting</a:t>
            </a:r>
          </a:p>
          <a:p>
            <a:pPr lvl="0"/>
            <a:r>
              <a:rPr dirty="0"/>
              <a:t>Often a </a:t>
            </a:r>
            <a:r>
              <a:rPr b="1" dirty="0"/>
              <a:t>creative case specific plot type</a:t>
            </a:r>
            <a:r>
              <a:rPr dirty="0"/>
              <a:t> is best</a:t>
            </a:r>
          </a:p>
          <a:p>
            <a:pPr lvl="0"/>
            <a:r>
              <a:rPr dirty="0"/>
              <a:t>Use </a:t>
            </a:r>
            <a:r>
              <a:rPr b="1" dirty="0"/>
              <a:t>multi-axis plots</a:t>
            </a:r>
          </a:p>
          <a:p>
            <a:pPr lvl="1"/>
            <a:r>
              <a:rPr dirty="0"/>
              <a:t>Scatter plot matrices</a:t>
            </a:r>
          </a:p>
          <a:p>
            <a:pPr lvl="1"/>
            <a:r>
              <a:rPr dirty="0"/>
              <a:t>Facet plots</a:t>
            </a:r>
          </a:p>
          <a:p>
            <a:pPr lvl="0"/>
            <a:r>
              <a:rPr dirty="0"/>
              <a:t>Filter cases using </a:t>
            </a:r>
            <a:r>
              <a:rPr b="1" dirty="0" err="1"/>
              <a:t>cognositics</a:t>
            </a:r>
            <a:endParaRPr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1075C-73E3-8780-E3BF-5606BCFF4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70983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Visualization of Complex Data is Hard</a:t>
            </a:r>
          </a:p>
        </p:txBody>
      </p:sp>
    </p:spTree>
    <p:extLst>
      <p:ext uri="{BB962C8B-B14F-4D97-AF65-F5344CB8AC3E}">
        <p14:creationId xmlns:p14="http://schemas.microsoft.com/office/powerpoint/2010/main" val="3215947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Visualizing Large Complex Data is Difficult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b="1" dirty="0"/>
              <a:t>Problem:</a:t>
            </a:r>
            <a:r>
              <a:rPr dirty="0"/>
              <a:t> Modern data sets are growing in size and complexity</a:t>
            </a:r>
          </a:p>
          <a:p>
            <a:pPr lvl="0"/>
            <a:r>
              <a:rPr b="1" dirty="0"/>
              <a:t>Goal:</a:t>
            </a:r>
            <a:r>
              <a:rPr dirty="0"/>
              <a:t> Understand key relationships in large complex data sets</a:t>
            </a:r>
          </a:p>
          <a:p>
            <a:pPr lvl="0"/>
            <a:r>
              <a:rPr b="1" dirty="0"/>
              <a:t>Difficulty:</a:t>
            </a:r>
            <a:r>
              <a:rPr dirty="0"/>
              <a:t> Large data volume</a:t>
            </a:r>
          </a:p>
          <a:p>
            <a:pPr lvl="1"/>
            <a:r>
              <a:rPr dirty="0"/>
              <a:t>Modern computational systems have massive capacity</a:t>
            </a:r>
          </a:p>
          <a:p>
            <a:pPr lvl="1"/>
            <a:r>
              <a:rPr dirty="0"/>
              <a:t>Example: Use map-reduce algorithms on cloud clusters</a:t>
            </a:r>
          </a:p>
          <a:p>
            <a:pPr lvl="0"/>
            <a:r>
              <a:rPr b="1" dirty="0"/>
              <a:t>Difficulty:</a:t>
            </a:r>
            <a:r>
              <a:rPr dirty="0"/>
              <a:t> Large numbers of variables</a:t>
            </a:r>
          </a:p>
          <a:p>
            <a:pPr lvl="1"/>
            <a:r>
              <a:rPr lang="en-US" dirty="0"/>
              <a:t>Numerous </a:t>
            </a:r>
            <a:r>
              <a:rPr dirty="0"/>
              <a:t>variables with many potential relationships</a:t>
            </a:r>
            <a:endParaRPr lang="en-US" dirty="0"/>
          </a:p>
          <a:p>
            <a:pPr lvl="1"/>
            <a:r>
              <a:rPr lang="en-US" dirty="0"/>
              <a:t>Must understand these relationships</a:t>
            </a:r>
            <a:endParaRPr dirty="0"/>
          </a:p>
          <a:p>
            <a:pPr lvl="1"/>
            <a:r>
              <a:rPr b="1" dirty="0"/>
              <a:t>This is the </a:t>
            </a:r>
            <a:r>
              <a:rPr lang="en-US" b="1" dirty="0"/>
              <a:t>hard part!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Limitation of Scientific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57358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All scientific graphics are limited to a </a:t>
            </a:r>
            <a:r>
              <a:rPr b="1" dirty="0"/>
              <a:t>2-dimensional projection</a:t>
            </a:r>
          </a:p>
          <a:p>
            <a:pPr lvl="0"/>
            <a:r>
              <a:rPr lang="en-US" dirty="0"/>
              <a:t>C</a:t>
            </a:r>
            <a:r>
              <a:rPr dirty="0"/>
              <a:t>omplex data sets have a great many dimensions</a:t>
            </a:r>
          </a:p>
          <a:p>
            <a:pPr lvl="0"/>
            <a:r>
              <a:rPr dirty="0"/>
              <a:t>We need methods to project large complex data onto 2-dimensions</a:t>
            </a:r>
          </a:p>
          <a:p>
            <a:pPr lvl="0"/>
            <a:r>
              <a:rPr dirty="0"/>
              <a:t>Generally, </a:t>
            </a:r>
            <a:r>
              <a:rPr b="1" dirty="0"/>
              <a:t>multiple views are required</a:t>
            </a:r>
            <a:r>
              <a:rPr dirty="0"/>
              <a:t> to understand complex data sets</a:t>
            </a:r>
          </a:p>
          <a:p>
            <a:pPr lvl="1"/>
            <a:r>
              <a:rPr dirty="0"/>
              <a:t>Don’t expect one view to show all important relationship</a:t>
            </a:r>
          </a:p>
          <a:p>
            <a:pPr lvl="1"/>
            <a:r>
              <a:rPr dirty="0"/>
              <a:t>Develop understanding over many views</a:t>
            </a:r>
          </a:p>
          <a:p>
            <a:pPr lvl="1"/>
            <a:r>
              <a:rPr dirty="0"/>
              <a:t>Try many views, don’t expect most to be very useful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Approaches to display of complex data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1105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C</a:t>
            </a:r>
            <a:r>
              <a:rPr b="1" dirty="0"/>
              <a:t>ombine multiple methods</a:t>
            </a:r>
            <a:r>
              <a:rPr dirty="0"/>
              <a:t> to effectively display complex data</a:t>
            </a:r>
          </a:p>
          <a:p>
            <a:pPr lvl="0"/>
            <a:r>
              <a:rPr dirty="0"/>
              <a:t>Use </a:t>
            </a:r>
            <a:r>
              <a:rPr b="1" dirty="0"/>
              <a:t>plots that inherently scale</a:t>
            </a:r>
          </a:p>
          <a:p>
            <a:pPr lvl="0"/>
            <a:r>
              <a:rPr dirty="0"/>
              <a:t>Choose plot types that </a:t>
            </a:r>
            <a:r>
              <a:rPr b="1" dirty="0"/>
              <a:t>do not exhibit overplotting</a:t>
            </a:r>
          </a:p>
          <a:p>
            <a:pPr lvl="0"/>
            <a:r>
              <a:rPr dirty="0"/>
              <a:t>Use </a:t>
            </a:r>
            <a:r>
              <a:rPr b="1" dirty="0"/>
              <a:t>multi-axis plots</a:t>
            </a:r>
          </a:p>
          <a:p>
            <a:pPr lvl="1"/>
            <a:r>
              <a:rPr dirty="0"/>
              <a:t>Scatter plot matrices</a:t>
            </a:r>
          </a:p>
          <a:p>
            <a:pPr lvl="1"/>
            <a:r>
              <a:rPr dirty="0"/>
              <a:t>Facet plots</a:t>
            </a:r>
          </a:p>
          <a:p>
            <a:pPr lvl="0"/>
            <a:r>
              <a:rPr dirty="0"/>
              <a:t>Filter cases using </a:t>
            </a:r>
            <a:r>
              <a:rPr b="1" dirty="0" err="1"/>
              <a:t>cognostics</a:t>
            </a:r>
            <a:endParaRPr lang="en-US" b="1" dirty="0"/>
          </a:p>
          <a:p>
            <a:r>
              <a:rPr lang="en-US" dirty="0"/>
              <a:t>Often a </a:t>
            </a:r>
            <a:r>
              <a:rPr lang="en-US" b="1" dirty="0"/>
              <a:t>creative case specific plot type</a:t>
            </a:r>
            <a:r>
              <a:rPr lang="en-US" dirty="0"/>
              <a:t> is a good choice</a:t>
            </a:r>
          </a:p>
          <a:p>
            <a:pPr lvl="0"/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3318</TotalTime>
  <Words>2844</Words>
  <Application>Microsoft Office PowerPoint</Application>
  <PresentationFormat>On-screen Show (16:9)</PresentationFormat>
  <Paragraphs>394</Paragraphs>
  <Slides>57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Courier</vt:lpstr>
      <vt:lpstr>Segoe UI</vt:lpstr>
      <vt:lpstr>Segoe UI Light</vt:lpstr>
      <vt:lpstr>Office Theme</vt:lpstr>
      <vt:lpstr>Visualization of Large Complex Datasets</vt:lpstr>
      <vt:lpstr>Review: Why is Perception Important?</vt:lpstr>
      <vt:lpstr>Use Aesthetics to Improve Perception</vt:lpstr>
      <vt:lpstr>Regression Lines</vt:lpstr>
      <vt:lpstr>Properties of Common Aesthetics</vt:lpstr>
      <vt:lpstr>Visualization of Complex Data is Hard</vt:lpstr>
      <vt:lpstr>Visualizing Large Complex Data is Difficult</vt:lpstr>
      <vt:lpstr>Limitation of Scientific Graphics</vt:lpstr>
      <vt:lpstr>Approaches to display of complex data relationships</vt:lpstr>
      <vt:lpstr>Approaches to display of complex data relationships</vt:lpstr>
      <vt:lpstr>Visualizing Large Complex Datasets</vt:lpstr>
      <vt:lpstr>Scalable Chart Types</vt:lpstr>
      <vt:lpstr>Scalable Chart Types</vt:lpstr>
      <vt:lpstr>Bar Plots</vt:lpstr>
      <vt:lpstr>Why Pie Charts Fail</vt:lpstr>
      <vt:lpstr>Box Plots Useful for Comparing Distributions</vt:lpstr>
      <vt:lpstr>Kernel Density Plots</vt:lpstr>
      <vt:lpstr>Kernel Density Plots</vt:lpstr>
      <vt:lpstr>Violin Plots Effectively Compare Distributions</vt:lpstr>
      <vt:lpstr>Violin Plots Effectively Compare Distributions</vt:lpstr>
      <vt:lpstr>Spider Plots</vt:lpstr>
      <vt:lpstr>Overplotting</vt:lpstr>
      <vt:lpstr>Over-plotting</vt:lpstr>
      <vt:lpstr>Dealing with Over-plotting</vt:lpstr>
      <vt:lpstr>Example of Overplotting</vt:lpstr>
      <vt:lpstr>Use Transparency, Marker Size, Down-Sampling</vt:lpstr>
      <vt:lpstr>Methods to Display Large Data Sets</vt:lpstr>
      <vt:lpstr>Hexbin Plot</vt:lpstr>
      <vt:lpstr>Contour Plot</vt:lpstr>
      <vt:lpstr>Displaying Multi-Dimensional Count Data</vt:lpstr>
      <vt:lpstr>Displaying Multidimensional Count Data</vt:lpstr>
      <vt:lpstr>Heat Map</vt:lpstr>
      <vt:lpstr>Mosaic Plots</vt:lpstr>
      <vt:lpstr>Mosaic Plots</vt:lpstr>
      <vt:lpstr>Displays for Complex Data</vt:lpstr>
      <vt:lpstr>Displays for Complex Data</vt:lpstr>
      <vt:lpstr>Displays for Complex Data</vt:lpstr>
      <vt:lpstr>Displays for Complex Data</vt:lpstr>
      <vt:lpstr>Time Series of Box Plots</vt:lpstr>
      <vt:lpstr>Using Multi-Axis Plots for Complex Data</vt:lpstr>
      <vt:lpstr>Arrays of Plots</vt:lpstr>
      <vt:lpstr>Scatter Plot Matrix</vt:lpstr>
      <vt:lpstr>Scatter Plot Matrix</vt:lpstr>
      <vt:lpstr>Scatter Plot Matrix</vt:lpstr>
      <vt:lpstr>Facet Plots</vt:lpstr>
      <vt:lpstr>Facet Plots</vt:lpstr>
      <vt:lpstr>Facet Plot with wind speed by Month</vt:lpstr>
      <vt:lpstr>Facet Plot</vt:lpstr>
      <vt:lpstr>Facet Plot of Hourly Counts by Weather and Season</vt:lpstr>
      <vt:lpstr>Facet Plot</vt:lpstr>
      <vt:lpstr>Cognostics For Ranking Plot Data</vt:lpstr>
      <vt:lpstr>Congnostics</vt:lpstr>
      <vt:lpstr>Congnostics</vt:lpstr>
      <vt:lpstr>Cognistics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of Large Complex Data</dc:title>
  <dc:creator>Steve Elston</dc:creator>
  <cp:keywords/>
  <cp:lastModifiedBy>Stephen Elston</cp:lastModifiedBy>
  <cp:revision>101</cp:revision>
  <dcterms:created xsi:type="dcterms:W3CDTF">2024-08-04T01:10:27Z</dcterms:created>
  <dcterms:modified xsi:type="dcterms:W3CDTF">2025-09-12T00:41:59Z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09/11/2023</vt:lpwstr>
  </property>
  <property fmtid="{D5CDD505-2E9C-101B-9397-08002B2CF9AE}" pid="3" name="output">
    <vt:lpwstr/>
  </property>
</Properties>
</file>